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1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81" r:id="rId2"/>
    <p:sldId id="282" r:id="rId3"/>
    <p:sldId id="292" r:id="rId4"/>
    <p:sldId id="268" r:id="rId5"/>
    <p:sldId id="269" r:id="rId6"/>
    <p:sldId id="270" r:id="rId7"/>
    <p:sldId id="287" r:id="rId8"/>
    <p:sldId id="288" r:id="rId9"/>
    <p:sldId id="305" r:id="rId10"/>
    <p:sldId id="306" r:id="rId11"/>
    <p:sldId id="258" r:id="rId12"/>
    <p:sldId id="259" r:id="rId13"/>
    <p:sldId id="260" r:id="rId14"/>
    <p:sldId id="283" r:id="rId15"/>
    <p:sldId id="266" r:id="rId16"/>
    <p:sldId id="267" r:id="rId17"/>
    <p:sldId id="291" r:id="rId18"/>
    <p:sldId id="299" r:id="rId19"/>
    <p:sldId id="294" r:id="rId20"/>
    <p:sldId id="308" r:id="rId21"/>
    <p:sldId id="295" r:id="rId22"/>
    <p:sldId id="296" r:id="rId23"/>
    <p:sldId id="297" r:id="rId24"/>
    <p:sldId id="298" r:id="rId25"/>
    <p:sldId id="293" r:id="rId26"/>
    <p:sldId id="263" r:id="rId27"/>
    <p:sldId id="264" r:id="rId28"/>
    <p:sldId id="302" r:id="rId29"/>
    <p:sldId id="310" r:id="rId30"/>
    <p:sldId id="304" r:id="rId31"/>
    <p:sldId id="300" r:id="rId32"/>
    <p:sldId id="256" r:id="rId33"/>
    <p:sldId id="257" r:id="rId34"/>
    <p:sldId id="301" r:id="rId35"/>
    <p:sldId id="30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9D9A13-7F40-4008-B31E-9E6DD84019C2}">
          <p14:sldIdLst>
            <p14:sldId id="281"/>
            <p14:sldId id="282"/>
          </p14:sldIdLst>
        </p14:section>
        <p14:section name="Our Introduction" id="{C98D0157-5886-4B30-B125-E2F2A1875867}">
          <p14:sldIdLst>
            <p14:sldId id="292"/>
            <p14:sldId id="268"/>
            <p14:sldId id="269"/>
            <p14:sldId id="270"/>
            <p14:sldId id="287"/>
            <p14:sldId id="288"/>
          </p14:sldIdLst>
        </p14:section>
        <p14:section name="Detailed Introduction" id="{21B8883F-385A-4FBE-8E91-AC9825D421B8}">
          <p14:sldIdLst>
            <p14:sldId id="305"/>
            <p14:sldId id="306"/>
            <p14:sldId id="258"/>
            <p14:sldId id="259"/>
            <p14:sldId id="260"/>
          </p14:sldIdLst>
        </p14:section>
        <p14:section name="Our Purpose" id="{738DB53E-F837-41E8-AEAA-AE5B93F5E57E}">
          <p14:sldIdLst>
            <p14:sldId id="283"/>
            <p14:sldId id="266"/>
            <p14:sldId id="267"/>
            <p14:sldId id="291"/>
          </p14:sldIdLst>
        </p14:section>
        <p14:section name="Our App" id="{C06C532B-6712-4672-B8E8-0E9857D41E4C}">
          <p14:sldIdLst>
            <p14:sldId id="299"/>
            <p14:sldId id="294"/>
            <p14:sldId id="308"/>
            <p14:sldId id="295"/>
            <p14:sldId id="296"/>
            <p14:sldId id="297"/>
            <p14:sldId id="298"/>
          </p14:sldIdLst>
        </p14:section>
        <p14:section name="Our Customers" id="{E41AE270-8399-4C83-9A04-EC7A0E1B9B46}">
          <p14:sldIdLst>
            <p14:sldId id="293"/>
            <p14:sldId id="263"/>
            <p14:sldId id="264"/>
          </p14:sldIdLst>
        </p14:section>
        <p14:section name="Our Comepitors" id="{531C448E-6F67-4DFB-A0F7-F2A0E416B6B9}">
          <p14:sldIdLst>
            <p14:sldId id="302"/>
            <p14:sldId id="310"/>
            <p14:sldId id="304"/>
          </p14:sldIdLst>
        </p14:section>
        <p14:section name="Our Product Maps" id="{8ADF4705-B0F9-48AD-A958-BCD940FD7770}">
          <p14:sldIdLst>
            <p14:sldId id="300"/>
            <p14:sldId id="256"/>
            <p14:sldId id="257"/>
            <p14:sldId id="301"/>
          </p14:sldIdLst>
        </p14:section>
        <p14:section name="Thank you" id="{AF709E31-925D-47BA-AAA5-4958F5510B24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0963F-B7C8-479B-BA2A-7B7CBD1F9027}" v="2" dt="2023-10-12T17:53:20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6247" autoAdjust="0"/>
  </p:normalViewPr>
  <p:slideViewPr>
    <p:cSldViewPr snapToGrid="0" showGuides="1">
      <p:cViewPr varScale="1">
        <p:scale>
          <a:sx n="103" d="100"/>
          <a:sy n="103" d="100"/>
        </p:scale>
        <p:origin x="2670" y="10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 Raj" userId="490594e268589d93" providerId="LiveId" clId="{0020963F-B7C8-479B-BA2A-7B7CBD1F9027}"/>
    <pc:docChg chg="modSld">
      <pc:chgData name="Rishab Raj" userId="490594e268589d93" providerId="LiveId" clId="{0020963F-B7C8-479B-BA2A-7B7CBD1F9027}" dt="2023-10-12T17:53:20.850" v="26" actId="164"/>
      <pc:docMkLst>
        <pc:docMk/>
      </pc:docMkLst>
      <pc:sldChg chg="modSp mod">
        <pc:chgData name="Rishab Raj" userId="490594e268589d93" providerId="LiveId" clId="{0020963F-B7C8-479B-BA2A-7B7CBD1F9027}" dt="2023-10-12T17:48:44.362" v="22" actId="20577"/>
        <pc:sldMkLst>
          <pc:docMk/>
          <pc:sldMk cId="2395128660" sldId="308"/>
        </pc:sldMkLst>
        <pc:spChg chg="mod">
          <ac:chgData name="Rishab Raj" userId="490594e268589d93" providerId="LiveId" clId="{0020963F-B7C8-479B-BA2A-7B7CBD1F9027}" dt="2023-10-12T17:48:44.362" v="22" actId="20577"/>
          <ac:spMkLst>
            <pc:docMk/>
            <pc:sldMk cId="2395128660" sldId="308"/>
            <ac:spMk id="20" creationId="{62BF11F0-92D9-CB3E-6173-81C07B4F4D57}"/>
          </ac:spMkLst>
        </pc:spChg>
      </pc:sldChg>
      <pc:sldChg chg="addSp delSp modSp mod">
        <pc:chgData name="Rishab Raj" userId="490594e268589d93" providerId="LiveId" clId="{0020963F-B7C8-479B-BA2A-7B7CBD1F9027}" dt="2023-10-12T17:53:20.850" v="26" actId="164"/>
        <pc:sldMkLst>
          <pc:docMk/>
          <pc:sldMk cId="0" sldId="310"/>
        </pc:sldMkLst>
        <pc:spChg chg="mod">
          <ac:chgData name="Rishab Raj" userId="490594e268589d93" providerId="LiveId" clId="{0020963F-B7C8-479B-BA2A-7B7CBD1F9027}" dt="2023-10-12T17:53:00.503" v="23" actId="165"/>
          <ac:spMkLst>
            <pc:docMk/>
            <pc:sldMk cId="0" sldId="310"/>
            <ac:spMk id="3" creationId="{00000000-0000-0000-0000-000000000000}"/>
          </ac:spMkLst>
        </pc:spChg>
        <pc:spChg chg="mod">
          <ac:chgData name="Rishab Raj" userId="490594e268589d93" providerId="LiveId" clId="{0020963F-B7C8-479B-BA2A-7B7CBD1F9027}" dt="2023-10-12T17:53:00.503" v="23" actId="165"/>
          <ac:spMkLst>
            <pc:docMk/>
            <pc:sldMk cId="0" sldId="310"/>
            <ac:spMk id="5" creationId="{00000000-0000-0000-0000-000000000000}"/>
          </ac:spMkLst>
        </pc:spChg>
        <pc:spChg chg="mod">
          <ac:chgData name="Rishab Raj" userId="490594e268589d93" providerId="LiveId" clId="{0020963F-B7C8-479B-BA2A-7B7CBD1F9027}" dt="2023-10-12T17:53:00.503" v="23" actId="165"/>
          <ac:spMkLst>
            <pc:docMk/>
            <pc:sldMk cId="0" sldId="310"/>
            <ac:spMk id="7" creationId="{00000000-0000-0000-0000-000000000000}"/>
          </ac:spMkLst>
        </pc:spChg>
        <pc:spChg chg="mod">
          <ac:chgData name="Rishab Raj" userId="490594e268589d93" providerId="LiveId" clId="{0020963F-B7C8-479B-BA2A-7B7CBD1F9027}" dt="2023-10-12T17:53:00.503" v="23" actId="165"/>
          <ac:spMkLst>
            <pc:docMk/>
            <pc:sldMk cId="0" sldId="310"/>
            <ac:spMk id="9" creationId="{00000000-0000-0000-0000-000000000000}"/>
          </ac:spMkLst>
        </pc:spChg>
        <pc:spChg chg="mod">
          <ac:chgData name="Rishab Raj" userId="490594e268589d93" providerId="LiveId" clId="{0020963F-B7C8-479B-BA2A-7B7CBD1F9027}" dt="2023-10-12T17:53:00.503" v="23" actId="165"/>
          <ac:spMkLst>
            <pc:docMk/>
            <pc:sldMk cId="0" sldId="310"/>
            <ac:spMk id="11" creationId="{00000000-0000-0000-0000-000000000000}"/>
          </ac:spMkLst>
        </pc:spChg>
        <pc:spChg chg="mod">
          <ac:chgData name="Rishab Raj" userId="490594e268589d93" providerId="LiveId" clId="{0020963F-B7C8-479B-BA2A-7B7CBD1F9027}" dt="2023-10-12T17:53:00.503" v="23" actId="165"/>
          <ac:spMkLst>
            <pc:docMk/>
            <pc:sldMk cId="0" sldId="310"/>
            <ac:spMk id="13" creationId="{00000000-0000-0000-0000-000000000000}"/>
          </ac:spMkLst>
        </pc:spChg>
        <pc:spChg chg="mod">
          <ac:chgData name="Rishab Raj" userId="490594e268589d93" providerId="LiveId" clId="{0020963F-B7C8-479B-BA2A-7B7CBD1F9027}" dt="2023-10-12T17:53:00.503" v="23" actId="165"/>
          <ac:spMkLst>
            <pc:docMk/>
            <pc:sldMk cId="0" sldId="310"/>
            <ac:spMk id="15" creationId="{00000000-0000-0000-0000-000000000000}"/>
          </ac:spMkLst>
        </pc:spChg>
        <pc:spChg chg="mod">
          <ac:chgData name="Rishab Raj" userId="490594e268589d93" providerId="LiveId" clId="{0020963F-B7C8-479B-BA2A-7B7CBD1F9027}" dt="2023-10-12T17:53:00.503" v="23" actId="165"/>
          <ac:spMkLst>
            <pc:docMk/>
            <pc:sldMk cId="0" sldId="310"/>
            <ac:spMk id="17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18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19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0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1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2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3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4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5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6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7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8" creationId="{00000000-0000-0000-0000-000000000000}"/>
          </ac:spMkLst>
        </pc:spChg>
        <pc:spChg chg="mod topLvl">
          <ac:chgData name="Rishab Raj" userId="490594e268589d93" providerId="LiveId" clId="{0020963F-B7C8-479B-BA2A-7B7CBD1F9027}" dt="2023-10-12T17:53:20.850" v="26" actId="164"/>
          <ac:spMkLst>
            <pc:docMk/>
            <pc:sldMk cId="0" sldId="310"/>
            <ac:spMk id="29" creationId="{00000000-0000-0000-0000-000000000000}"/>
          </ac:spMkLst>
        </pc:spChg>
        <pc:grpChg chg="mod topLvl">
          <ac:chgData name="Rishab Raj" userId="490594e268589d93" providerId="LiveId" clId="{0020963F-B7C8-479B-BA2A-7B7CBD1F9027}" dt="2023-10-12T17:53:20.850" v="26" actId="164"/>
          <ac:grpSpMkLst>
            <pc:docMk/>
            <pc:sldMk cId="0" sldId="310"/>
            <ac:grpSpMk id="2" creationId="{00000000-0000-0000-0000-000000000000}"/>
          </ac:grpSpMkLst>
        </pc:grpChg>
        <pc:grpChg chg="mod topLvl">
          <ac:chgData name="Rishab Raj" userId="490594e268589d93" providerId="LiveId" clId="{0020963F-B7C8-479B-BA2A-7B7CBD1F9027}" dt="2023-10-12T17:53:20.850" v="26" actId="164"/>
          <ac:grpSpMkLst>
            <pc:docMk/>
            <pc:sldMk cId="0" sldId="310"/>
            <ac:grpSpMk id="4" creationId="{00000000-0000-0000-0000-000000000000}"/>
          </ac:grpSpMkLst>
        </pc:grpChg>
        <pc:grpChg chg="mod topLvl">
          <ac:chgData name="Rishab Raj" userId="490594e268589d93" providerId="LiveId" clId="{0020963F-B7C8-479B-BA2A-7B7CBD1F9027}" dt="2023-10-12T17:53:20.850" v="26" actId="164"/>
          <ac:grpSpMkLst>
            <pc:docMk/>
            <pc:sldMk cId="0" sldId="310"/>
            <ac:grpSpMk id="6" creationId="{00000000-0000-0000-0000-000000000000}"/>
          </ac:grpSpMkLst>
        </pc:grpChg>
        <pc:grpChg chg="mod topLvl">
          <ac:chgData name="Rishab Raj" userId="490594e268589d93" providerId="LiveId" clId="{0020963F-B7C8-479B-BA2A-7B7CBD1F9027}" dt="2023-10-12T17:53:20.850" v="26" actId="164"/>
          <ac:grpSpMkLst>
            <pc:docMk/>
            <pc:sldMk cId="0" sldId="310"/>
            <ac:grpSpMk id="8" creationId="{00000000-0000-0000-0000-000000000000}"/>
          </ac:grpSpMkLst>
        </pc:grpChg>
        <pc:grpChg chg="mod topLvl">
          <ac:chgData name="Rishab Raj" userId="490594e268589d93" providerId="LiveId" clId="{0020963F-B7C8-479B-BA2A-7B7CBD1F9027}" dt="2023-10-12T17:53:20.850" v="26" actId="164"/>
          <ac:grpSpMkLst>
            <pc:docMk/>
            <pc:sldMk cId="0" sldId="310"/>
            <ac:grpSpMk id="10" creationId="{00000000-0000-0000-0000-000000000000}"/>
          </ac:grpSpMkLst>
        </pc:grpChg>
        <pc:grpChg chg="mod topLvl">
          <ac:chgData name="Rishab Raj" userId="490594e268589d93" providerId="LiveId" clId="{0020963F-B7C8-479B-BA2A-7B7CBD1F9027}" dt="2023-10-12T17:53:20.850" v="26" actId="164"/>
          <ac:grpSpMkLst>
            <pc:docMk/>
            <pc:sldMk cId="0" sldId="310"/>
            <ac:grpSpMk id="12" creationId="{00000000-0000-0000-0000-000000000000}"/>
          </ac:grpSpMkLst>
        </pc:grpChg>
        <pc:grpChg chg="mod topLvl">
          <ac:chgData name="Rishab Raj" userId="490594e268589d93" providerId="LiveId" clId="{0020963F-B7C8-479B-BA2A-7B7CBD1F9027}" dt="2023-10-12T17:53:20.850" v="26" actId="164"/>
          <ac:grpSpMkLst>
            <pc:docMk/>
            <pc:sldMk cId="0" sldId="310"/>
            <ac:grpSpMk id="14" creationId="{00000000-0000-0000-0000-000000000000}"/>
          </ac:grpSpMkLst>
        </pc:grpChg>
        <pc:grpChg chg="mod topLvl">
          <ac:chgData name="Rishab Raj" userId="490594e268589d93" providerId="LiveId" clId="{0020963F-B7C8-479B-BA2A-7B7CBD1F9027}" dt="2023-10-12T17:53:20.850" v="26" actId="164"/>
          <ac:grpSpMkLst>
            <pc:docMk/>
            <pc:sldMk cId="0" sldId="310"/>
            <ac:grpSpMk id="16" creationId="{00000000-0000-0000-0000-000000000000}"/>
          </ac:grpSpMkLst>
        </pc:grpChg>
        <pc:grpChg chg="del">
          <ac:chgData name="Rishab Raj" userId="490594e268589d93" providerId="LiveId" clId="{0020963F-B7C8-479B-BA2A-7B7CBD1F9027}" dt="2023-10-12T17:53:00.503" v="23" actId="165"/>
          <ac:grpSpMkLst>
            <pc:docMk/>
            <pc:sldMk cId="0" sldId="310"/>
            <ac:grpSpMk id="30" creationId="{021EB04E-2F54-3807-EE1C-B3B317CB1BAD}"/>
          </ac:grpSpMkLst>
        </pc:grpChg>
        <pc:grpChg chg="add mod">
          <ac:chgData name="Rishab Raj" userId="490594e268589d93" providerId="LiveId" clId="{0020963F-B7C8-479B-BA2A-7B7CBD1F9027}" dt="2023-10-12T17:53:20.850" v="26" actId="164"/>
          <ac:grpSpMkLst>
            <pc:docMk/>
            <pc:sldMk cId="0" sldId="310"/>
            <ac:grpSpMk id="31" creationId="{536D3447-2026-6091-11EC-E47083AF3356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F7941-4DE2-4428-A4A6-A04E6F1296B2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5F554-31DA-4A3C-8080-A7FCF6F45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6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24DA73-AE27-4433-BD53-3E1DB61918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53B4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53B48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048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D530B-8EC8-4709-B322-33BDFA1ED3DA}" type="slidenum">
              <a:rPr kumimoji="0" lang="de-DE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353B4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altLang="de-DE" sz="1200" b="0" i="0" u="none" strike="noStrike" kern="1200" cap="none" spc="0" normalizeH="0" baseline="0" noProof="0">
              <a:ln>
                <a:noFill/>
              </a:ln>
              <a:solidFill>
                <a:srgbClr val="353B48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D530B-8EC8-4709-B322-33BDFA1ED3DA}" type="slidenum">
              <a:rPr kumimoji="0" lang="de-DE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353B4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353B48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307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D530B-8EC8-4709-B322-33BDFA1ED3DA}" type="slidenum">
              <a:rPr kumimoji="0" lang="de-DE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353B4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353B48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61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D530B-8EC8-4709-B322-33BDFA1ED3DA}" type="slidenum">
              <a:rPr kumimoji="0" lang="de-DE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353B4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353B48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43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D530B-8EC8-4709-B322-33BDFA1ED3DA}" type="slidenum">
              <a:rPr kumimoji="0" lang="de-DE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353B4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353B48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34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D530B-8EC8-4709-B322-33BDFA1ED3DA}" type="slidenum">
              <a:rPr kumimoji="0" lang="de-DE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353B4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353B48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36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5F554-31DA-4A3C-8080-A7FCF6F45E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9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5F554-31DA-4A3C-8080-A7FCF6F45E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5F554-31DA-4A3C-8080-A7FCF6F45E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88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5F554-31DA-4A3C-8080-A7FCF6F45E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03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5F554-31DA-4A3C-8080-A7FCF6F45E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9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26020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numCol="1"/>
          <a:lstStyle/>
          <a:p>
            <a:r>
              <a:rPr lang="en-US" dirty="0"/>
              <a:t>Click to edit Master title style</a:t>
            </a:r>
            <a:endParaRPr lang="en-GB" altLang="en-GB"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alt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404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D2037D5-9F9A-4CC9-98B0-68BDD36B02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250551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51" imgH="450" progId="TCLayout.ActiveDocument.1">
                  <p:embed/>
                </p:oleObj>
              </mc:Choice>
              <mc:Fallback>
                <p:oleObj name="think-cell Slide" r:id="rId7" imgW="451" imgH="45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D2037D5-9F9A-4CC9-98B0-68BDD36B0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E612F5A-FB47-481F-9DE2-4A75D564380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vert="horz" lIns="0" tIns="0" rIns="0" bIns="0" numCol="1" rtlCol="0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Text"/>
          <p:cNvSpPr>
            <a:spLocks noGrp="1"/>
          </p:cNvSpPr>
          <p:nvPr>
            <p:ph type="body" idx="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2"/>
          </p:nvPr>
        </p:nvSpPr>
        <p:spPr>
          <a:xfrm>
            <a:off x="457200" y="6864350"/>
            <a:ext cx="314325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300">
                <a:solidFill>
                  <a:schemeClr val="accent4"/>
                </a:solidFill>
              </a:defRPr>
            </a:lvl1pPr>
          </a:lstStyle>
          <a:p>
            <a:fld id="{7ECE2914-4E17-487A-A4E5-C87617449E51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3"/>
          </p:nvPr>
        </p:nvSpPr>
        <p:spPr>
          <a:xfrm>
            <a:off x="771525" y="6864350"/>
            <a:ext cx="533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ctr">
              <a:defRPr sz="3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" hidden="1"/>
          <p:cNvSpPr>
            <a:spLocks noGrp="1"/>
          </p:cNvSpPr>
          <p:nvPr>
            <p:ph type="sldNum" sz="quarter" idx="4"/>
          </p:nvPr>
        </p:nvSpPr>
        <p:spPr>
          <a:xfrm>
            <a:off x="1304925" y="6864350"/>
            <a:ext cx="152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r">
              <a:defRPr sz="300">
                <a:solidFill>
                  <a:schemeClr val="accent4"/>
                </a:soli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7BCDC7-33E6-4E0D-8470-BD003682192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009789" y="384048"/>
            <a:ext cx="711200" cy="616373"/>
          </a:xfrm>
          <a:prstGeom prst="rect">
            <a:avLst/>
          </a:prstGeom>
        </p:spPr>
      </p:pic>
    </p:spTree>
    <p:custDataLst>
      <p:tags r:id="rId4"/>
    </p:custDataLst>
    <p:extLst>
      <p:ext uri="{BB962C8B-B14F-4D97-AF65-F5344CB8AC3E}">
        <p14:creationId xmlns:p14="http://schemas.microsoft.com/office/powerpoint/2010/main" val="2218406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3200" ker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spcBef>
          <a:spcPts val="700"/>
        </a:spcBef>
        <a:buFont typeface="Arial" panose="020B0604020202020204" pitchFamily="34" charset="0"/>
        <a:buChar char="•"/>
        <a:defRPr sz="2400" kern="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0">
          <a:solidFill>
            <a:schemeClr val="tx1"/>
          </a:solidFill>
          <a:latin typeface="+mn-lt"/>
          <a:ea typeface="+mn-ea"/>
          <a:cs typeface="+mn-cs"/>
        </a:defRPr>
      </a:lvl4pPr>
      <a:lvl5pPr marL="756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5pPr>
      <a:lvl6pPr marL="1008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7pPr>
      <a:lvl8pPr marL="1512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8pPr>
      <a:lvl9pPr marL="176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1pPr>
      <a:lvl2pPr marL="25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2pPr>
      <a:lvl3pPr marL="50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3pPr>
      <a:lvl4pPr marL="756000" algn="l" defTabSz="914400" rtl="0" eaLnBrk="1" latinLnBrk="0" hangingPunct="1">
        <a:defRPr sz="200" kern="0">
          <a:solidFill>
            <a:schemeClr val="tx1"/>
          </a:solidFill>
          <a:latin typeface="+mn-lt"/>
          <a:ea typeface="+mn-ea"/>
          <a:cs typeface="+mn-cs"/>
        </a:defRPr>
      </a:lvl4pPr>
      <a:lvl5pPr marL="1008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5pPr>
      <a:lvl6pPr marL="1260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6pPr>
      <a:lvl7pPr marL="151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7pPr>
      <a:lvl8pPr marL="176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8pPr>
      <a:lvl9pPr marL="2016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4">
          <p15:clr>
            <a:srgbClr val="C35EA4"/>
          </p15:clr>
        </p15:guide>
        <p15:guide id="2" pos="73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microsoft.com/office/2017/06/relationships/model3d" Target="../media/model3d1.glb"/><Relationship Id="rId5" Type="http://schemas.openxmlformats.org/officeDocument/2006/relationships/image" Target="../media/image25.png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18" Type="http://schemas.openxmlformats.org/officeDocument/2006/relationships/slide" Target="slide25.xml"/><Relationship Id="rId3" Type="http://schemas.openxmlformats.org/officeDocument/2006/relationships/tags" Target="../tags/tag9.xml"/><Relationship Id="rId21" Type="http://schemas.openxmlformats.org/officeDocument/2006/relationships/slide" Target="slide28.xml"/><Relationship Id="rId7" Type="http://schemas.openxmlformats.org/officeDocument/2006/relationships/image" Target="../media/image3.emf"/><Relationship Id="rId12" Type="http://schemas.openxmlformats.org/officeDocument/2006/relationships/slide" Target="slide14.xml"/><Relationship Id="rId17" Type="http://schemas.openxmlformats.org/officeDocument/2006/relationships/image" Target="../media/image7.png"/><Relationship Id="rId25" Type="http://schemas.openxmlformats.org/officeDocument/2006/relationships/image" Target="../media/image9.png"/><Relationship Id="rId2" Type="http://schemas.openxmlformats.org/officeDocument/2006/relationships/tags" Target="../tags/tag8.xml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openxmlformats.org/officeDocument/2006/relationships/tags" Target="../tags/tag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png"/><Relationship Id="rId24" Type="http://schemas.openxmlformats.org/officeDocument/2006/relationships/slide" Target="slide31.xml"/><Relationship Id="rId5" Type="http://schemas.openxmlformats.org/officeDocument/2006/relationships/notesSlide" Target="../notesSlides/notesSlide1.xml"/><Relationship Id="rId15" Type="http://schemas.openxmlformats.org/officeDocument/2006/relationships/slide" Target="slide18.xml"/><Relationship Id="rId23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70.png"/><Relationship Id="rId4" Type="http://schemas.openxmlformats.org/officeDocument/2006/relationships/slideLayout" Target="../slideLayouts/slideLayout2.xml"/><Relationship Id="rId9" Type="http://schemas.openxmlformats.org/officeDocument/2006/relationships/slide" Target="slide3.xml"/><Relationship Id="rId14" Type="http://schemas.openxmlformats.org/officeDocument/2006/relationships/image" Target="../media/image6.png"/><Relationship Id="rId2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38.jpg"/><Relationship Id="rId4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jp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jp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1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5" Type="http://schemas.openxmlformats.org/officeDocument/2006/relationships/image" Target="../media/image44.png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jp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2.jpg"/><Relationship Id="rId5" Type="http://schemas.openxmlformats.org/officeDocument/2006/relationships/image" Target="../media/image3.emf"/><Relationship Id="rId10" Type="http://schemas.openxmlformats.org/officeDocument/2006/relationships/image" Target="../media/image13.jp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tags" Target="../tags/tag15.xml"/><Relationship Id="rId7" Type="http://schemas.openxmlformats.org/officeDocument/2006/relationships/image" Target="../media/image14.jpg"/><Relationship Id="rId2" Type="http://schemas.openxmlformats.org/officeDocument/2006/relationships/tags" Target="../tags/tag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emf"/><Relationship Id="rId11" Type="http://schemas.openxmlformats.org/officeDocument/2006/relationships/image" Target="../media/image11.jp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2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4.jpg"/><Relationship Id="rId5" Type="http://schemas.openxmlformats.org/officeDocument/2006/relationships/image" Target="../media/image3.emf"/><Relationship Id="rId10" Type="http://schemas.openxmlformats.org/officeDocument/2006/relationships/image" Target="../media/image13.jp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5.jpg"/><Relationship Id="rId5" Type="http://schemas.openxmlformats.org/officeDocument/2006/relationships/image" Target="../media/image3.emf"/><Relationship Id="rId10" Type="http://schemas.openxmlformats.org/officeDocument/2006/relationships/image" Target="../media/image14.jp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C30878-DBD3-456C-99A7-6C94BC8B5130}"/>
              </a:ext>
            </a:extLst>
          </p:cNvPr>
          <p:cNvSpPr txBox="1">
            <a:spLocks/>
          </p:cNvSpPr>
          <p:nvPr/>
        </p:nvSpPr>
        <p:spPr>
          <a:xfrm>
            <a:off x="863600" y="3429000"/>
            <a:ext cx="10749280" cy="2275046"/>
          </a:xfrm>
          <a:prstGeom prst="rect">
            <a:avLst/>
          </a:prstGeom>
        </p:spPr>
        <p:txBody>
          <a:bodyPr lIns="0" tIns="0" rIns="0" bIns="0" numCol="1"/>
          <a:lstStyle>
            <a:lvl1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•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2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Evenmore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A8FF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Events, Culture, </a:t>
            </a:r>
            <a:r>
              <a:rPr lang="en-US" sz="4400" dirty="0">
                <a:solidFill>
                  <a:srgbClr val="00A8FF"/>
                </a:solidFill>
                <a:latin typeface="Segoe UI Black"/>
              </a:rPr>
              <a:t>Community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A8FF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B5E98-6435-679B-A18B-CC8C658DFE4B}"/>
              </a:ext>
            </a:extLst>
          </p:cNvPr>
          <p:cNvSpPr txBox="1"/>
          <p:nvPr/>
        </p:nvSpPr>
        <p:spPr>
          <a:xfrm>
            <a:off x="863600" y="53347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Hypyxel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12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11" y="929683"/>
            <a:ext cx="8549189" cy="5704640"/>
          </a:xfrm>
          <a:custGeom>
            <a:avLst/>
            <a:gdLst/>
            <a:ahLst/>
            <a:cxnLst/>
            <a:rect l="l" t="t" r="r" b="b"/>
            <a:pathLst>
              <a:path w="12823783" h="8556960">
                <a:moveTo>
                  <a:pt x="0" y="0"/>
                </a:moveTo>
                <a:lnTo>
                  <a:pt x="12823783" y="0"/>
                </a:lnTo>
                <a:lnTo>
                  <a:pt x="12823783" y="8556960"/>
                </a:lnTo>
                <a:lnTo>
                  <a:pt x="0" y="8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7615618" y="245721"/>
            <a:ext cx="4197509" cy="6612279"/>
          </a:xfrm>
          <a:custGeom>
            <a:avLst/>
            <a:gdLst/>
            <a:ahLst/>
            <a:cxnLst/>
            <a:rect l="l" t="t" r="r" b="b"/>
            <a:pathLst>
              <a:path w="6296264" h="9918418">
                <a:moveTo>
                  <a:pt x="0" y="0"/>
                </a:moveTo>
                <a:lnTo>
                  <a:pt x="6296264" y="0"/>
                </a:lnTo>
                <a:lnTo>
                  <a:pt x="6296264" y="9918418"/>
                </a:lnTo>
                <a:lnTo>
                  <a:pt x="0" y="991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15983" y="2323997"/>
            <a:ext cx="3611763" cy="3611749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17434" r="-17434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3236" y="1745548"/>
            <a:ext cx="5686987" cy="369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00" dirty="0">
                <a:solidFill>
                  <a:srgbClr val="352F27"/>
                </a:solidFill>
                <a:latin typeface="Poppins"/>
              </a:rPr>
              <a:t>I'm Raksha 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Rajasimha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, a 26-year-old data wizard with a Master of Science in Business Analytics.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 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 I spent a couple of years at Tesco, where I got a taste of the retail hustle.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 </a:t>
            </a:r>
            <a:endParaRPr lang="en-US" sz="2000" dirty="0">
              <a:solidFill>
                <a:srgbClr val="352F27"/>
              </a:solidFill>
              <a:latin typeface="Poppins"/>
            </a:endParaRPr>
          </a:p>
          <a:p>
            <a:pPr>
              <a:lnSpc>
                <a:spcPts val="2925"/>
              </a:lnSpc>
            </a:pPr>
            <a:endParaRPr lang="en-US" sz="2000" dirty="0">
              <a:solidFill>
                <a:srgbClr val="352F27"/>
              </a:solidFill>
              <a:latin typeface="Poppins"/>
            </a:endParaRPr>
          </a:p>
          <a:p>
            <a:pPr>
              <a:lnSpc>
                <a:spcPts val="2925"/>
              </a:lnSpc>
            </a:pPr>
            <a:r>
              <a:rPr lang="en-US" sz="2000" dirty="0">
                <a:solidFill>
                  <a:srgbClr val="352F27"/>
                </a:solidFill>
                <a:latin typeface="Poppins"/>
              </a:rPr>
              <a:t>When I'm not 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working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, you'll likely find me exploring my passion for all things German – whether it's savoring bratwurst, attempting to speak the language, or diving into the rich world of German events.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11" y="929683"/>
            <a:ext cx="8549189" cy="5704640"/>
          </a:xfrm>
          <a:custGeom>
            <a:avLst/>
            <a:gdLst/>
            <a:ahLst/>
            <a:cxnLst/>
            <a:rect l="l" t="t" r="r" b="b"/>
            <a:pathLst>
              <a:path w="12823783" h="8556960">
                <a:moveTo>
                  <a:pt x="0" y="0"/>
                </a:moveTo>
                <a:lnTo>
                  <a:pt x="12823783" y="0"/>
                </a:lnTo>
                <a:lnTo>
                  <a:pt x="12823783" y="8556960"/>
                </a:lnTo>
                <a:lnTo>
                  <a:pt x="0" y="8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7615618" y="245721"/>
            <a:ext cx="4197509" cy="6612279"/>
          </a:xfrm>
          <a:custGeom>
            <a:avLst/>
            <a:gdLst/>
            <a:ahLst/>
            <a:cxnLst/>
            <a:rect l="l" t="t" r="r" b="b"/>
            <a:pathLst>
              <a:path w="6296264" h="9918418">
                <a:moveTo>
                  <a:pt x="0" y="0"/>
                </a:moveTo>
                <a:lnTo>
                  <a:pt x="6296264" y="0"/>
                </a:lnTo>
                <a:lnTo>
                  <a:pt x="6296264" y="9918418"/>
                </a:lnTo>
                <a:lnTo>
                  <a:pt x="0" y="991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15983" y="2323997"/>
            <a:ext cx="3611763" cy="3611749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1470" r="-1470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800" y="1903546"/>
            <a:ext cx="5686987" cy="370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00" dirty="0">
                <a:solidFill>
                  <a:srgbClr val="352F27"/>
                </a:solidFill>
                <a:latin typeface="Poppins"/>
              </a:rPr>
              <a:t> I'm </a:t>
            </a:r>
            <a:r>
              <a:rPr lang="en-US" sz="2000" dirty="0" err="1">
                <a:solidFill>
                  <a:srgbClr val="352F27"/>
                </a:solidFill>
                <a:latin typeface="Poppins"/>
              </a:rPr>
              <a:t>Ritica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, a 23-year-old diving into the world of Salesforce. I'm currently pursuing a Master's in Business Analytics, and when I'm not studying, I'm all about exploring the delicious world of Korean cuisine and getting lost in the drama of K-dramas. </a:t>
            </a:r>
          </a:p>
          <a:p>
            <a:pPr>
              <a:lnSpc>
                <a:spcPts val="2925"/>
              </a:lnSpc>
            </a:pPr>
            <a:endParaRPr lang="en-US" sz="2000" dirty="0">
              <a:solidFill>
                <a:srgbClr val="352F27"/>
              </a:solidFill>
              <a:latin typeface="Poppins"/>
            </a:endParaRPr>
          </a:p>
          <a:p>
            <a:pPr>
              <a:lnSpc>
                <a:spcPts val="2925"/>
              </a:lnSpc>
            </a:pPr>
            <a:r>
              <a:rPr lang="en-US" sz="2000" dirty="0">
                <a:solidFill>
                  <a:srgbClr val="352F27"/>
                </a:solidFill>
                <a:latin typeface="Poppins"/>
              </a:rPr>
              <a:t>Right now, I'm gaining some real-world experience through my internship at </a:t>
            </a:r>
            <a:r>
              <a:rPr lang="en-US" sz="2000" dirty="0" err="1">
                <a:solidFill>
                  <a:srgbClr val="352F27"/>
                </a:solidFill>
                <a:latin typeface="Poppins"/>
              </a:rPr>
              <a:t>MyUtilities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11" y="929683"/>
            <a:ext cx="8549189" cy="5704640"/>
          </a:xfrm>
          <a:custGeom>
            <a:avLst/>
            <a:gdLst/>
            <a:ahLst/>
            <a:cxnLst/>
            <a:rect l="l" t="t" r="r" b="b"/>
            <a:pathLst>
              <a:path w="12823783" h="8556960">
                <a:moveTo>
                  <a:pt x="0" y="0"/>
                </a:moveTo>
                <a:lnTo>
                  <a:pt x="12823783" y="0"/>
                </a:lnTo>
                <a:lnTo>
                  <a:pt x="12823783" y="8556960"/>
                </a:lnTo>
                <a:lnTo>
                  <a:pt x="0" y="8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7615618" y="245721"/>
            <a:ext cx="4197509" cy="6612279"/>
          </a:xfrm>
          <a:custGeom>
            <a:avLst/>
            <a:gdLst/>
            <a:ahLst/>
            <a:cxnLst/>
            <a:rect l="l" t="t" r="r" b="b"/>
            <a:pathLst>
              <a:path w="6296264" h="9918418">
                <a:moveTo>
                  <a:pt x="0" y="0"/>
                </a:moveTo>
                <a:lnTo>
                  <a:pt x="6296264" y="0"/>
                </a:lnTo>
                <a:lnTo>
                  <a:pt x="6296264" y="9918418"/>
                </a:lnTo>
                <a:lnTo>
                  <a:pt x="0" y="991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15983" y="2323997"/>
            <a:ext cx="3611763" cy="3611749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5410" b="-5410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4253" y="1701353"/>
            <a:ext cx="5686987" cy="369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00" dirty="0">
                <a:solidFill>
                  <a:srgbClr val="352F27"/>
                </a:solidFill>
                <a:latin typeface="Poppins"/>
              </a:rPr>
              <a:t> I'm Ashwin, a 21-year-old data enthusiast currently pursuing a Master's in ITM. Before that, I spent a year interning at </a:t>
            </a:r>
            <a:r>
              <a:rPr lang="en-US" sz="2000" dirty="0" err="1">
                <a:solidFill>
                  <a:srgbClr val="352F27"/>
                </a:solidFill>
                <a:latin typeface="Poppins"/>
              </a:rPr>
              <a:t>SpotFlock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, learning the ropes and gaining some hands-on experience. </a:t>
            </a:r>
          </a:p>
          <a:p>
            <a:pPr>
              <a:lnSpc>
                <a:spcPts val="2925"/>
              </a:lnSpc>
            </a:pPr>
            <a:endParaRPr lang="en-US" sz="2000" dirty="0">
              <a:solidFill>
                <a:srgbClr val="352F27"/>
              </a:solidFill>
              <a:latin typeface="Poppins"/>
            </a:endParaRPr>
          </a:p>
          <a:p>
            <a:pPr>
              <a:lnSpc>
                <a:spcPts val="2925"/>
              </a:lnSpc>
            </a:pPr>
            <a:r>
              <a:rPr lang="en-US" sz="2000">
                <a:solidFill>
                  <a:srgbClr val="352F27"/>
                </a:solidFill>
                <a:latin typeface="Poppins"/>
              </a:rPr>
              <a:t>My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 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interests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 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lie in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 photography events. Capturing those perfect moments and emotions through my lens is my happy place.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 </a:t>
            </a:r>
            <a:endParaRPr lang="en-US" sz="2000" dirty="0">
              <a:solidFill>
                <a:srgbClr val="352F27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11" y="929683"/>
            <a:ext cx="8549189" cy="5704640"/>
          </a:xfrm>
          <a:custGeom>
            <a:avLst/>
            <a:gdLst/>
            <a:ahLst/>
            <a:cxnLst/>
            <a:rect l="l" t="t" r="r" b="b"/>
            <a:pathLst>
              <a:path w="12823783" h="8556960">
                <a:moveTo>
                  <a:pt x="0" y="0"/>
                </a:moveTo>
                <a:lnTo>
                  <a:pt x="12823783" y="0"/>
                </a:lnTo>
                <a:lnTo>
                  <a:pt x="12823783" y="8556960"/>
                </a:lnTo>
                <a:lnTo>
                  <a:pt x="0" y="8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7615618" y="245721"/>
            <a:ext cx="4197509" cy="6612279"/>
          </a:xfrm>
          <a:custGeom>
            <a:avLst/>
            <a:gdLst/>
            <a:ahLst/>
            <a:cxnLst/>
            <a:rect l="l" t="t" r="r" b="b"/>
            <a:pathLst>
              <a:path w="6296264" h="9918418">
                <a:moveTo>
                  <a:pt x="0" y="0"/>
                </a:moveTo>
                <a:lnTo>
                  <a:pt x="6296264" y="0"/>
                </a:lnTo>
                <a:lnTo>
                  <a:pt x="6296264" y="9918418"/>
                </a:lnTo>
                <a:lnTo>
                  <a:pt x="0" y="991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15983" y="2323997"/>
            <a:ext cx="3611763" cy="3611749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1732" r="-1732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800" y="1489253"/>
            <a:ext cx="5686987" cy="369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00">
                <a:solidFill>
                  <a:srgbClr val="352F27"/>
                </a:solidFill>
                <a:latin typeface="Poppins"/>
              </a:rPr>
              <a:t> 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I'm 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Rutuja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, a 25-year-old on a mission to decode the secrets of products as a Product Analyst. I'm currently pursuing my Master's in ITM, and I previously worked for three years at TCS, gaining valuable experience in the corporate world.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 </a:t>
            </a:r>
            <a:endParaRPr lang="en-US" sz="2000" dirty="0">
              <a:solidFill>
                <a:srgbClr val="352F27"/>
              </a:solidFill>
              <a:latin typeface="Poppins"/>
            </a:endParaRPr>
          </a:p>
          <a:p>
            <a:pPr>
              <a:lnSpc>
                <a:spcPts val="2925"/>
              </a:lnSpc>
            </a:pPr>
            <a:endParaRPr lang="en-US" sz="2000" dirty="0">
              <a:solidFill>
                <a:srgbClr val="352F27"/>
              </a:solidFill>
              <a:latin typeface="Poppins"/>
            </a:endParaRPr>
          </a:p>
          <a:p>
            <a:pPr>
              <a:lnSpc>
                <a:spcPts val="2925"/>
              </a:lnSpc>
            </a:pPr>
            <a:r>
              <a:rPr lang="en-US" sz="2000">
                <a:solidFill>
                  <a:srgbClr val="352F27"/>
                </a:solidFill>
                <a:latin typeface="Poppins"/>
              </a:rPr>
              <a:t>My interest lies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 in the world of Indian dance events, exploring the rich tapestry of our traditional moves.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463DC58-D4E5-068E-88EA-356FFA76C8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463DC58-D4E5-068E-88EA-356FFA76C8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3577D7D-08F5-3CC7-FECA-5338E96EECEC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5BA389-C1EB-039A-A167-5C87C89561A1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B9518-6243-E4B3-934F-78A356695D7C}"/>
              </a:ext>
            </a:extLst>
          </p:cNvPr>
          <p:cNvSpPr txBox="1"/>
          <p:nvPr/>
        </p:nvSpPr>
        <p:spPr>
          <a:xfrm>
            <a:off x="5905429" y="3152001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OUR PURPOSE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A78BD-40CA-1A03-3C3D-111B4C068940}"/>
              </a:ext>
            </a:extLst>
          </p:cNvPr>
          <p:cNvSpPr txBox="1">
            <a:spLocks/>
          </p:cNvSpPr>
          <p:nvPr/>
        </p:nvSpPr>
        <p:spPr>
          <a:xfrm>
            <a:off x="1448017" y="2176780"/>
            <a:ext cx="3850640" cy="2504440"/>
          </a:xfrm>
          <a:prstGeom prst="rect">
            <a:avLst/>
          </a:prstGeom>
        </p:spPr>
        <p:txBody>
          <a:bodyPr lIns="0" tIns="0" rIns="0" bIns="0" numCol="1"/>
          <a:lstStyle>
            <a:lvl1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•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2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25000" b="0" i="0" u="none" strike="noStrike" kern="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02</a:t>
            </a:r>
            <a:endParaRPr kumimoji="0" lang="en-US" sz="25000" b="0" i="0" u="none" strike="noStrike" kern="0" cap="none" spc="0" normalizeH="0" baseline="0" noProof="0" dirty="0">
              <a:ln>
                <a:noFill/>
              </a:ln>
              <a:solidFill>
                <a:srgbClr val="00A8FF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1712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432278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rgbClr val="CB225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PROBLEM STATEMENT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1173191" y="814358"/>
            <a:ext cx="455584" cy="455584"/>
          </a:xfrm>
          <a:prstGeom prst="ellipse">
            <a:avLst/>
          </a:prstGeom>
          <a:solidFill>
            <a:srgbClr val="8B173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765302" y="1916569"/>
            <a:ext cx="9644820" cy="434574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Many students miss out on exciting events and opportunities happening around them because of the scattered and inconsistent way event information is shared on social media and other platforms.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Also, small businesses struggle to effectively market their products and services, hindering their growth and sustainability.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centralized platform is required that not only links students to various events but also provides a cost-effective and efficient marketing channel for small business owners to reach their target audience and foster economic growth.</a:t>
            </a:r>
            <a:endParaRPr lang="de-DE" altLang="de-DE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E0606A-BD57-43DB-957E-84A00723B4D6}"/>
              </a:ext>
            </a:extLst>
          </p:cNvPr>
          <p:cNvSpPr/>
          <p:nvPr/>
        </p:nvSpPr>
        <p:spPr>
          <a:xfrm>
            <a:off x="563789" y="917517"/>
            <a:ext cx="901757" cy="901757"/>
          </a:xfrm>
          <a:prstGeom prst="ellipse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074DAD-AF35-4290-BE97-98097F56DC1F}"/>
              </a:ext>
            </a:extLst>
          </p:cNvPr>
          <p:cNvSpPr/>
          <p:nvPr/>
        </p:nvSpPr>
        <p:spPr>
          <a:xfrm>
            <a:off x="707764" y="1158530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40000">
                <a:srgbClr val="A11B48"/>
              </a:gs>
              <a:gs pos="100000">
                <a:srgbClr val="CB225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F663B-FF50-A177-3FB1-88785D243773}"/>
              </a:ext>
            </a:extLst>
          </p:cNvPr>
          <p:cNvSpPr txBox="1"/>
          <p:nvPr/>
        </p:nvSpPr>
        <p:spPr>
          <a:xfrm>
            <a:off x="12629322" y="1183144"/>
            <a:ext cx="419166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rgbClr val="1A1D24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MISSION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13DCD-92FE-F8DC-910C-E5DA3917F3B0}"/>
              </a:ext>
            </a:extLst>
          </p:cNvPr>
          <p:cNvSpPr txBox="1"/>
          <p:nvPr/>
        </p:nvSpPr>
        <p:spPr>
          <a:xfrm>
            <a:off x="12629322" y="1916569"/>
            <a:ext cx="4992329" cy="157575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6FA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"Empowering Small Businesses, Building Awareness, and Strengthening Communities through Exceptional Events."</a:t>
            </a:r>
          </a:p>
        </p:txBody>
      </p:sp>
      <p:pic>
        <p:nvPicPr>
          <p:cNvPr id="6" name="Picture 5" descr="A logo with a horn and text&#10;&#10;Description automatically generated with medium confidence">
            <a:extLst>
              <a:ext uri="{FF2B5EF4-FFF2-40B4-BE49-F238E27FC236}">
                <a16:creationId xmlns:a16="http://schemas.microsoft.com/office/drawing/2014/main" id="{84A32F32-DA8F-568A-1C2B-FD4B8B960A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9" y="1062701"/>
            <a:ext cx="1036440" cy="583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9908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87375" y="1183144"/>
            <a:ext cx="432278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rgbClr val="1A1D24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PROBLEM STATEMENT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878541" y="814358"/>
            <a:ext cx="455584" cy="455584"/>
          </a:xfrm>
          <a:prstGeom prst="ellipse">
            <a:avLst/>
          </a:prstGeom>
          <a:solidFill>
            <a:srgbClr val="056757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419166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rgbClr val="079B8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MISSION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587376" y="1916569"/>
            <a:ext cx="4330698" cy="437446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1A1D24">
                    <a:lumMod val="90000"/>
                    <a:lumOff val="10000"/>
                  </a:srgbClr>
                </a:solidFill>
                <a:latin typeface="Segoe UI Semibold"/>
              </a:rPr>
              <a:t>Many students miss out on exciting events and opportunities happening around them because of the scattered and inconsistent way event information is shared on social media and other platforms.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1A1D24">
                    <a:lumMod val="90000"/>
                    <a:lumOff val="10000"/>
                  </a:srgbClr>
                </a:solidFill>
                <a:latin typeface="Segoe UI Semibold"/>
              </a:rPr>
              <a:t>Also, small businesses struggle to effectively market their products and services, hindering their growth and sustainability.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1A1D24">
                    <a:lumMod val="90000"/>
                    <a:lumOff val="10000"/>
                  </a:srgbClr>
                </a:solidFill>
                <a:latin typeface="Segoe UI Semibold"/>
              </a:rPr>
              <a:t>A centralized platform is required that not only links students to various events but also provides a cost-effective and efficient marketing channel for small business owners to reach their target audience and foster economic growth.</a:t>
            </a:r>
            <a:endParaRPr lang="de-DE" altLang="de-DE" sz="1200" dirty="0">
              <a:solidFill>
                <a:srgbClr val="1A1D24">
                  <a:lumMod val="90000"/>
                  <a:lumOff val="10000"/>
                </a:srgbClr>
              </a:solidFill>
              <a:latin typeface="Segoe UI Semi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157575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6FA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"Empowering Small Businesses, Building Awareness, and Strengthening Communities through Exceptional Events."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E0606A-BD57-43DB-957E-84A00723B4D6}"/>
              </a:ext>
            </a:extLst>
          </p:cNvPr>
          <p:cNvSpPr/>
          <p:nvPr/>
        </p:nvSpPr>
        <p:spPr>
          <a:xfrm>
            <a:off x="5269139" y="917517"/>
            <a:ext cx="901757" cy="901757"/>
          </a:xfrm>
          <a:prstGeom prst="ellipse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074DAD-AF35-4290-BE97-98097F56DC1F}"/>
              </a:ext>
            </a:extLst>
          </p:cNvPr>
          <p:cNvSpPr/>
          <p:nvPr/>
        </p:nvSpPr>
        <p:spPr>
          <a:xfrm>
            <a:off x="5413114" y="1158530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gradFill>
            <a:gsLst>
              <a:gs pos="40000">
                <a:srgbClr val="056757"/>
              </a:gs>
              <a:gs pos="100000">
                <a:srgbClr val="079B8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4713D-E3B8-9DC8-BD8C-4CA1B8ECA926}"/>
              </a:ext>
            </a:extLst>
          </p:cNvPr>
          <p:cNvSpPr txBox="1"/>
          <p:nvPr/>
        </p:nvSpPr>
        <p:spPr>
          <a:xfrm>
            <a:off x="-4568455" y="1183144"/>
            <a:ext cx="3856633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rgbClr val="1A1D24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VISION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110DF-8EB5-7FFE-2A83-2E0371CE97E6}"/>
              </a:ext>
            </a:extLst>
          </p:cNvPr>
          <p:cNvSpPr txBox="1"/>
          <p:nvPr/>
        </p:nvSpPr>
        <p:spPr>
          <a:xfrm>
            <a:off x="-4568454" y="1916569"/>
            <a:ext cx="4330698" cy="379174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6FA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 our vision, we aspire to create a future where every student can seamlessly explore, engage with, and partake in various cultural events while empowering small business owners to flourish through active involvement in these enriching experiences.</a:t>
            </a:r>
          </a:p>
        </p:txBody>
      </p:sp>
      <p:pic>
        <p:nvPicPr>
          <p:cNvPr id="6" name="Picture 5" descr="A logo with a horn and text&#10;&#10;Description automatically generated with medium confidence">
            <a:extLst>
              <a:ext uri="{FF2B5EF4-FFF2-40B4-BE49-F238E27FC236}">
                <a16:creationId xmlns:a16="http://schemas.microsoft.com/office/drawing/2014/main" id="{A0602D5B-C1EC-ADDD-C8C6-92299773E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97" y="1042150"/>
            <a:ext cx="1036440" cy="583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19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3856633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rgbClr val="00A8FF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VISION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419166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rgbClr val="1A1D24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MISSION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765303" y="1916569"/>
            <a:ext cx="4330698" cy="379174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6FA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 our vision, we aspire to create a future where every student can seamlessly explore, engage with, and partake in various cultural events while empowering small business owners to flourish through active involvement in these enriching experiences.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157575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"Empowering Small Businesses, Building Awareness, and Strengthening Communities through Exceptional Events."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E0606A-BD57-43DB-957E-84A00723B4D6}"/>
              </a:ext>
            </a:extLst>
          </p:cNvPr>
          <p:cNvSpPr/>
          <p:nvPr/>
        </p:nvSpPr>
        <p:spPr>
          <a:xfrm>
            <a:off x="563789" y="917517"/>
            <a:ext cx="901757" cy="90175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00A8FF">
                  <a:lumMod val="60000"/>
                  <a:lumOff val="40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074DAD-AF35-4290-BE97-98097F56DC1F}"/>
              </a:ext>
            </a:extLst>
          </p:cNvPr>
          <p:cNvSpPr/>
          <p:nvPr/>
        </p:nvSpPr>
        <p:spPr>
          <a:xfrm>
            <a:off x="707764" y="1158530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00A8FF">
                  <a:lumMod val="60000"/>
                  <a:lumOff val="40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1173191" y="814358"/>
            <a:ext cx="455584" cy="455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" name="Picture 1" descr="A logo with a horn and text&#10;&#10;Description automatically generated with medium confidence">
            <a:extLst>
              <a:ext uri="{FF2B5EF4-FFF2-40B4-BE49-F238E27FC236}">
                <a16:creationId xmlns:a16="http://schemas.microsoft.com/office/drawing/2014/main" id="{7DE4648E-CD15-DD14-1AAA-361CB7CAD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9" y="1062701"/>
            <a:ext cx="1036440" cy="583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244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463DC58-D4E5-068E-88EA-356FFA76C8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463DC58-D4E5-068E-88EA-356FFA76C8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3577D7D-08F5-3CC7-FECA-5338E96EECEC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5BA389-C1EB-039A-A167-5C87C89561A1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B9518-6243-E4B3-934F-78A356695D7C}"/>
              </a:ext>
            </a:extLst>
          </p:cNvPr>
          <p:cNvSpPr txBox="1"/>
          <p:nvPr/>
        </p:nvSpPr>
        <p:spPr>
          <a:xfrm>
            <a:off x="5905429" y="3152001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3600" dirty="0">
                <a:solidFill>
                  <a:srgbClr val="F5F6FA"/>
                </a:solidFill>
                <a:latin typeface="Segoe UI Black"/>
              </a:rPr>
              <a:t>OUR SOLUTION</a:t>
            </a:r>
            <a:endParaRPr kumimoji="0" lang="de-DE" altLang="de-DE" sz="3600" b="0" i="0" u="none" strike="noStrike" kern="120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A78BD-40CA-1A03-3C3D-111B4C068940}"/>
              </a:ext>
            </a:extLst>
          </p:cNvPr>
          <p:cNvSpPr txBox="1">
            <a:spLocks/>
          </p:cNvSpPr>
          <p:nvPr/>
        </p:nvSpPr>
        <p:spPr>
          <a:xfrm>
            <a:off x="1274605" y="2176780"/>
            <a:ext cx="4024052" cy="2504440"/>
          </a:xfrm>
          <a:prstGeom prst="rect">
            <a:avLst/>
          </a:prstGeom>
        </p:spPr>
        <p:txBody>
          <a:bodyPr lIns="0" tIns="0" rIns="0" bIns="0" numCol="1"/>
          <a:lstStyle>
            <a:lvl1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•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2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25000" b="0" i="0" u="none" strike="noStrike" kern="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0</a:t>
            </a:r>
            <a:r>
              <a:rPr lang="en-US" sz="25000" noProof="0" dirty="0">
                <a:solidFill>
                  <a:srgbClr val="F5F6FA"/>
                </a:solidFill>
                <a:latin typeface="Segoe UI Black"/>
              </a:rPr>
              <a:t>3</a:t>
            </a:r>
            <a:endParaRPr kumimoji="0" lang="en-US" sz="25000" b="0" i="0" u="none" strike="noStrike" kern="0" cap="none" spc="0" normalizeH="0" baseline="0" noProof="0" dirty="0">
              <a:ln>
                <a:noFill/>
              </a:ln>
              <a:solidFill>
                <a:srgbClr val="00A8FF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4992A0-7DD4-CBB9-4382-8854680410C1}"/>
              </a:ext>
            </a:extLst>
          </p:cNvPr>
          <p:cNvSpPr txBox="1"/>
          <p:nvPr/>
        </p:nvSpPr>
        <p:spPr>
          <a:xfrm>
            <a:off x="863601" y="8491597"/>
            <a:ext cx="10769599" cy="157575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indent="0" algn="ctr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kern="1200" spc="0" baseline="0" dirty="0">
                <a:ln>
                  <a:noFill/>
                </a:ln>
                <a:solidFill>
                  <a:srgbClr val="F7F8FB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At </a:t>
            </a:r>
            <a:r>
              <a:rPr lang="en-US" sz="1800" b="0" i="0" kern="1200" spc="0" baseline="0" dirty="0" err="1">
                <a:ln>
                  <a:noFill/>
                </a:ln>
                <a:solidFill>
                  <a:srgbClr val="F7F8FB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Evenmore</a:t>
            </a:r>
            <a:r>
              <a:rPr lang="en-US" sz="1800" b="0" i="0" kern="1200" spc="0" baseline="0" dirty="0">
                <a:ln>
                  <a:noFill/>
                </a:ln>
                <a:solidFill>
                  <a:srgbClr val="F7F8FB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, we are dedicated to empowering students to easily discover events and exclusive promotions while helping small businesses thrive and connect with their community through our all-in-one platform.</a:t>
            </a:r>
            <a:endParaRPr lang="en-US" dirty="0">
              <a:effectLst/>
            </a:endParaRPr>
          </a:p>
        </p:txBody>
      </p:sp>
      <p:pic>
        <p:nvPicPr>
          <p:cNvPr id="27" name="Picture 26" descr="A logo with a horn and text&#10;&#10;Description automatically generated with medium confidence">
            <a:extLst>
              <a:ext uri="{FF2B5EF4-FFF2-40B4-BE49-F238E27FC236}">
                <a16:creationId xmlns:a16="http://schemas.microsoft.com/office/drawing/2014/main" id="{DB6328FD-D296-8299-CFF9-26DDE975E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48" y="-1141117"/>
            <a:ext cx="1036440" cy="58358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Content Placeholder 5">
                <a:extLst>
                  <a:ext uri="{FF2B5EF4-FFF2-40B4-BE49-F238E27FC236}">
                    <a16:creationId xmlns:a16="http://schemas.microsoft.com/office/drawing/2014/main" id="{DCB9B37C-9FD3-0578-C652-44A38F4FE7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8170738"/>
                  </p:ext>
                </p:extLst>
              </p:nvPr>
            </p:nvGraphicFramePr>
            <p:xfrm rot="1824729">
              <a:off x="-3450843" y="-4360054"/>
              <a:ext cx="2590310" cy="7003205"/>
            </p:xfrm>
            <a:graphic>
              <a:graphicData uri="http://schemas.microsoft.com/office/drawing/2017/model3d">
                <am3d:model3d r:embed="rId6">
                  <am3d:spPr>
                    <a:xfrm rot="1824729">
                      <a:off x="0" y="0"/>
                      <a:ext cx="2590310" cy="7003205"/>
                    </a:xfrm>
                    <a:prstGeom prst="rect">
                      <a:avLst/>
                    </a:prstGeom>
                  </am3d:spPr>
                  <am3d:camera>
                    <am3d:pos x="0" y="0" z="52457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0433" d="1000000"/>
                    <am3d:preTrans dx="959" dy="42144" dz="450431"/>
                    <am3d:scale>
                      <am3d:sx n="1000000" d="1000000"/>
                      <am3d:sy n="1000000" d="1000000"/>
                      <am3d:sz n="1000000" d="1000000"/>
                    </am3d:scale>
                    <am3d:rot ax="8312774" ay="3193735" az="868313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751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Content Placeholder 5">
                <a:extLst>
                  <a:ext uri="{FF2B5EF4-FFF2-40B4-BE49-F238E27FC236}">
                    <a16:creationId xmlns:a16="http://schemas.microsoft.com/office/drawing/2014/main" id="{DCB9B37C-9FD3-0578-C652-44A38F4FE7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24729">
                <a:off x="-3450843" y="-4360054"/>
                <a:ext cx="2590310" cy="700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Content Placeholder 5">
                <a:extLst>
                  <a:ext uri="{FF2B5EF4-FFF2-40B4-BE49-F238E27FC236}">
                    <a16:creationId xmlns:a16="http://schemas.microsoft.com/office/drawing/2014/main" id="{A7743A61-EEB4-6F07-9E2F-59C14691CCA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38341332"/>
                  </p:ext>
                </p:extLst>
              </p:nvPr>
            </p:nvGraphicFramePr>
            <p:xfrm rot="2035367">
              <a:off x="12721741" y="1938681"/>
              <a:ext cx="3585221" cy="9150008"/>
            </p:xfrm>
            <a:graphic>
              <a:graphicData uri="http://schemas.microsoft.com/office/drawing/2017/model3d">
                <am3d:model3d r:embed="rId6">
                  <am3d:spPr>
                    <a:xfrm rot="2035367">
                      <a:off x="0" y="0"/>
                      <a:ext cx="3585221" cy="9150008"/>
                    </a:xfrm>
                    <a:prstGeom prst="rect">
                      <a:avLst/>
                    </a:prstGeom>
                  </am3d:spPr>
                  <am3d:camera>
                    <am3d:pos x="0" y="0" z="52457643"/>
                    <am3d:up dx="0" dy="36000000" dz="0"/>
                    <am3d:lookAt x="0" y="0" z="0"/>
                    <am3d:perspective fov="2707813"/>
                  </am3d:camera>
                  <am3d:trans>
                    <am3d:meterPerModelUnit n="4750433" d="1000000"/>
                    <am3d:preTrans dx="959" dy="42144" dz="450431"/>
                    <am3d:scale>
                      <am3d:sx n="1000000" d="1000000"/>
                      <am3d:sy n="1000000" d="1000000"/>
                      <am3d:sz n="1000000" d="1000000"/>
                    </am3d:scale>
                    <am3d:rot ax="7993661" ay="-3075777" az="-8418777"/>
                    <am3d:postTrans dx="0" dy="0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Content Placeholder 5">
                <a:extLst>
                  <a:ext uri="{FF2B5EF4-FFF2-40B4-BE49-F238E27FC236}">
                    <a16:creationId xmlns:a16="http://schemas.microsoft.com/office/drawing/2014/main" id="{A7743A61-EEB4-6F07-9E2F-59C14691CC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35367">
                <a:off x="12721741" y="1938681"/>
                <a:ext cx="3585221" cy="915000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06EFFB8-7B05-3582-F6C3-C52D8A201EFC}"/>
              </a:ext>
            </a:extLst>
          </p:cNvPr>
          <p:cNvSpPr txBox="1"/>
          <p:nvPr/>
        </p:nvSpPr>
        <p:spPr>
          <a:xfrm>
            <a:off x="5262438" y="8359474"/>
            <a:ext cx="166712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Centralized Platform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4FDA3-F79B-4AD4-E5DE-621F1272B164}"/>
              </a:ext>
            </a:extLst>
          </p:cNvPr>
          <p:cNvSpPr txBox="1"/>
          <p:nvPr/>
        </p:nvSpPr>
        <p:spPr>
          <a:xfrm>
            <a:off x="-1848162" y="3044279"/>
            <a:ext cx="127278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Discover Events</a:t>
            </a:r>
            <a:endParaRPr lang="en-US" sz="1400" kern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A742B8-7ECE-2F5B-2C03-D6DA1453C217}"/>
              </a:ext>
            </a:extLst>
          </p:cNvPr>
          <p:cNvSpPr txBox="1"/>
          <p:nvPr/>
        </p:nvSpPr>
        <p:spPr>
          <a:xfrm>
            <a:off x="2650282" y="-957048"/>
            <a:ext cx="128560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Budget Friendly</a:t>
            </a:r>
            <a:endParaRPr lang="en-US" sz="1400" kern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341597-434E-D1CB-285D-6308567ABE72}"/>
              </a:ext>
            </a:extLst>
          </p:cNvPr>
          <p:cNvSpPr txBox="1"/>
          <p:nvPr/>
        </p:nvSpPr>
        <p:spPr>
          <a:xfrm>
            <a:off x="2807376" y="7094951"/>
            <a:ext cx="11285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Get Discounts</a:t>
            </a:r>
            <a:endParaRPr lang="en-US" sz="1400" kern="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26A7B8-8F21-DA96-7EBD-3D10277A7F2E}"/>
              </a:ext>
            </a:extLst>
          </p:cNvPr>
          <p:cNvSpPr txBox="1"/>
          <p:nvPr/>
        </p:nvSpPr>
        <p:spPr>
          <a:xfrm>
            <a:off x="7571423" y="-1064770"/>
            <a:ext cx="208871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Raise Awareness of Brand</a:t>
            </a:r>
            <a:endParaRPr lang="en-US" sz="1400" kern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ED11D1-1D87-9844-BF66-5F7E19D04239}"/>
              </a:ext>
            </a:extLst>
          </p:cNvPr>
          <p:cNvSpPr txBox="1"/>
          <p:nvPr/>
        </p:nvSpPr>
        <p:spPr>
          <a:xfrm>
            <a:off x="12587719" y="2758831"/>
            <a:ext cx="167353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Build Customer Base</a:t>
            </a:r>
            <a:endParaRPr lang="en-US" sz="1400" kern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0B7803-EBB0-E9B3-D469-92CCF0C12808}"/>
              </a:ext>
            </a:extLst>
          </p:cNvPr>
          <p:cNvSpPr txBox="1"/>
          <p:nvPr/>
        </p:nvSpPr>
        <p:spPr>
          <a:xfrm>
            <a:off x="7584247" y="7175276"/>
            <a:ext cx="207588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Empower the Community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70847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69C361D-7CC9-3CE8-4DEB-087949CFF4FD}"/>
                  </a:ext>
                </a:extLst>
              </p:cNvPr>
              <p:cNvGraphicFramePr>
                <a:graphicFrameLocks noGrp="1" noChangeAspect="1"/>
              </p:cNvGraphicFramePr>
              <p:nvPr>
                <p:ph idx="11"/>
                <p:extLst>
                  <p:ext uri="{D42A27DB-BD31-4B8C-83A1-F6EECF244321}">
                    <p14:modId xmlns:p14="http://schemas.microsoft.com/office/powerpoint/2010/main" val="1076646156"/>
                  </p:ext>
                </p:extLst>
              </p:nvPr>
            </p:nvGraphicFramePr>
            <p:xfrm rot="1824729">
              <a:off x="-396606" y="4033314"/>
              <a:ext cx="2052834" cy="4386722"/>
            </p:xfrm>
            <a:graphic>
              <a:graphicData uri="http://schemas.microsoft.com/office/drawing/2017/model3d">
                <am3d:model3d r:embed="rId3">
                  <am3d:spPr>
                    <a:xfrm rot="1824729">
                      <a:off x="0" y="0"/>
                      <a:ext cx="2052834" cy="4386722"/>
                    </a:xfrm>
                    <a:prstGeom prst="rect">
                      <a:avLst/>
                    </a:prstGeom>
                  </am3d:spPr>
                  <am3d:camera>
                    <am3d:pos x="0" y="0" z="52457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0433" d="1000000"/>
                    <am3d:preTrans dx="959" dy="42144" dz="450431"/>
                    <am3d:scale>
                      <am3d:sx n="1000000" d="1000000"/>
                      <am3d:sy n="1000000" d="1000000"/>
                      <am3d:sz n="1000000" d="1000000"/>
                    </am3d:scale>
                    <am3d:rot ax="247915" ay="699547" az="501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291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069C361D-7CC9-3CE8-4DEB-087949CFF4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24729">
                <a:off x="-396606" y="4033314"/>
                <a:ext cx="2052834" cy="4386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DF174559-F67C-FA3C-48E6-666450254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0168376"/>
                  </p:ext>
                </p:extLst>
              </p:nvPr>
            </p:nvGraphicFramePr>
            <p:xfrm rot="1824729">
              <a:off x="10630507" y="-642566"/>
              <a:ext cx="1964746" cy="4548527"/>
            </p:xfrm>
            <a:graphic>
              <a:graphicData uri="http://schemas.microsoft.com/office/drawing/2017/model3d">
                <am3d:model3d r:embed="rId3">
                  <am3d:spPr>
                    <a:xfrm rot="1824729">
                      <a:off x="0" y="0"/>
                      <a:ext cx="1964746" cy="4548527"/>
                    </a:xfrm>
                    <a:prstGeom prst="rect">
                      <a:avLst/>
                    </a:prstGeom>
                  </am3d:spPr>
                  <am3d:camera>
                    <am3d:pos x="0" y="0" z="52457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0433" d="1000000"/>
                    <am3d:preTrans dx="959" dy="42144" dz="4504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52540" ay="-1882801" az="2366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9291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DF174559-F67C-FA3C-48E6-666450254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24729">
                <a:off x="10630507" y="-642566"/>
                <a:ext cx="1964746" cy="4548527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logo with a horn and text&#10;&#10;Description automatically generated with medium confidence">
            <a:extLst>
              <a:ext uri="{FF2B5EF4-FFF2-40B4-BE49-F238E27FC236}">
                <a16:creationId xmlns:a16="http://schemas.microsoft.com/office/drawing/2014/main" id="{F39FF460-A128-AE19-EAE8-A53A98126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71" y="1643285"/>
            <a:ext cx="6342857" cy="3571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96E9A-A5F6-9C71-7A66-1472D13DE119}"/>
              </a:ext>
            </a:extLst>
          </p:cNvPr>
          <p:cNvSpPr txBox="1"/>
          <p:nvPr/>
        </p:nvSpPr>
        <p:spPr>
          <a:xfrm>
            <a:off x="4542390" y="-1849041"/>
            <a:ext cx="512781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POSITIONING STATEMENT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318091-C58C-716B-FF19-E9BBD9F6DB04}"/>
              </a:ext>
            </a:extLst>
          </p:cNvPr>
          <p:cNvSpPr/>
          <p:nvPr/>
        </p:nvSpPr>
        <p:spPr>
          <a:xfrm>
            <a:off x="3340877" y="-2114668"/>
            <a:ext cx="901757" cy="9017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7D8D99-2917-BEDD-EE23-EA40B5AE3831}"/>
              </a:ext>
            </a:extLst>
          </p:cNvPr>
          <p:cNvSpPr/>
          <p:nvPr/>
        </p:nvSpPr>
        <p:spPr>
          <a:xfrm>
            <a:off x="3484852" y="-1873655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00A8FF">
                  <a:lumMod val="60000"/>
                  <a:lumOff val="40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189346-732F-8E9D-826B-2072B4130DDF}"/>
              </a:ext>
            </a:extLst>
          </p:cNvPr>
          <p:cNvSpPr/>
          <p:nvPr/>
        </p:nvSpPr>
        <p:spPr>
          <a:xfrm>
            <a:off x="3950279" y="-2217827"/>
            <a:ext cx="455584" cy="4555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81A63-EDD7-B6B5-FD85-8639134A18E1}"/>
              </a:ext>
            </a:extLst>
          </p:cNvPr>
          <p:cNvSpPr txBox="1"/>
          <p:nvPr/>
        </p:nvSpPr>
        <p:spPr>
          <a:xfrm>
            <a:off x="863601" y="8491597"/>
            <a:ext cx="10769599" cy="157575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indent="0" algn="ctr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kern="1200" spc="0" baseline="0">
                <a:ln>
                  <a:noFill/>
                </a:ln>
                <a:solidFill>
                  <a:srgbClr val="F7F8FB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At </a:t>
            </a:r>
            <a:r>
              <a:rPr lang="en-US" sz="1800" b="0" i="0" kern="1200" spc="0" baseline="0" err="1">
                <a:ln>
                  <a:noFill/>
                </a:ln>
                <a:solidFill>
                  <a:srgbClr val="F7F8FB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Evenmore</a:t>
            </a:r>
            <a:r>
              <a:rPr lang="en-US" sz="1800" b="0" i="0" kern="1200" spc="0" baseline="0">
                <a:ln>
                  <a:noFill/>
                </a:ln>
                <a:solidFill>
                  <a:srgbClr val="F7F8FB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, we are dedicated to empowering students to easily discover events and exclusive promotions while helping small businesses thrive and connect with their community through our all-in-one platform.</a:t>
            </a:r>
            <a:endParaRPr lang="en-US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D2931-E2AA-689B-096D-E12125CACAB4}"/>
              </a:ext>
            </a:extLst>
          </p:cNvPr>
          <p:cNvSpPr txBox="1"/>
          <p:nvPr/>
        </p:nvSpPr>
        <p:spPr>
          <a:xfrm>
            <a:off x="5262438" y="5579298"/>
            <a:ext cx="166712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>
                <a:solidFill>
                  <a:schemeClr val="accent4">
                    <a:lumMod val="60000"/>
                    <a:lumOff val="40000"/>
                  </a:schemeClr>
                </a:solidFill>
                <a:cs typeface="Segoe UI Semibold"/>
              </a:rPr>
              <a:t>Centralized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F96F6-A935-9F3D-534A-6BB912C64E7E}"/>
              </a:ext>
            </a:extLst>
          </p:cNvPr>
          <p:cNvSpPr txBox="1"/>
          <p:nvPr/>
        </p:nvSpPr>
        <p:spPr>
          <a:xfrm>
            <a:off x="2903711" y="3280679"/>
            <a:ext cx="127278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>
                <a:solidFill>
                  <a:srgbClr val="00B0F0"/>
                </a:solidFill>
                <a:cs typeface="Segoe UI Semibold"/>
              </a:rPr>
              <a:t>Discover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F027C-5A87-0466-C200-39FB11E6E7EA}"/>
              </a:ext>
            </a:extLst>
          </p:cNvPr>
          <p:cNvSpPr txBox="1"/>
          <p:nvPr/>
        </p:nvSpPr>
        <p:spPr>
          <a:xfrm>
            <a:off x="3484852" y="1935520"/>
            <a:ext cx="128560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>
                <a:solidFill>
                  <a:srgbClr val="92D050"/>
                </a:solidFill>
                <a:cs typeface="Segoe UI Semibold"/>
              </a:rPr>
              <a:t>Budget Friendly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46421-5D49-2003-82AE-DC098985EB7C}"/>
              </a:ext>
            </a:extLst>
          </p:cNvPr>
          <p:cNvSpPr txBox="1"/>
          <p:nvPr/>
        </p:nvSpPr>
        <p:spPr>
          <a:xfrm>
            <a:off x="3677849" y="4625838"/>
            <a:ext cx="117820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>
                <a:solidFill>
                  <a:srgbClr val="FFFF00"/>
                </a:solidFill>
                <a:cs typeface="Segoe UI Semibold"/>
              </a:rPr>
              <a:t>Get Discounts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47231E-DAE8-E669-D4DD-8D2E4042095C}"/>
              </a:ext>
            </a:extLst>
          </p:cNvPr>
          <p:cNvSpPr txBox="1"/>
          <p:nvPr/>
        </p:nvSpPr>
        <p:spPr>
          <a:xfrm>
            <a:off x="7421542" y="1935520"/>
            <a:ext cx="208871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>
                <a:solidFill>
                  <a:srgbClr val="00B050"/>
                </a:solidFill>
                <a:cs typeface="Segoe UI Semibold"/>
              </a:rPr>
              <a:t>Raise Awareness of Brand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413BE-E739-38A6-8EE1-D276D4CF140C}"/>
              </a:ext>
            </a:extLst>
          </p:cNvPr>
          <p:cNvSpPr txBox="1"/>
          <p:nvPr/>
        </p:nvSpPr>
        <p:spPr>
          <a:xfrm>
            <a:off x="7996669" y="3280679"/>
            <a:ext cx="167353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>
                <a:solidFill>
                  <a:srgbClr val="FFC000"/>
                </a:solidFill>
                <a:cs typeface="Segoe UI Semibold"/>
              </a:rPr>
              <a:t>Build Customer 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3DD1A-EE3F-505A-4A8A-C8D493A33DE4}"/>
              </a:ext>
            </a:extLst>
          </p:cNvPr>
          <p:cNvSpPr txBox="1"/>
          <p:nvPr/>
        </p:nvSpPr>
        <p:spPr>
          <a:xfrm>
            <a:off x="7335945" y="4625838"/>
            <a:ext cx="207588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>
                <a:solidFill>
                  <a:srgbClr val="FF9FD8"/>
                </a:solidFill>
                <a:cs typeface="Segoe UI Semibold"/>
              </a:rPr>
              <a:t>Empower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55850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2733E1C-109C-49C0-87D5-2F21369602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2733E1C-109C-49C0-87D5-2F2136960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CA4ACE5-10D3-415B-9571-45426C854F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Black" panose="020B0A02040204020203" pitchFamily="34" charset="0"/>
              <a:ea typeface="+mn-ea"/>
              <a:cs typeface="+mn-cs"/>
              <a:sym typeface="Segoe UI Black" panose="020B0A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6BFA-5538-4513-9B75-F06B323E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3249680"/>
            <a:ext cx="4803775" cy="866648"/>
          </a:xfrm>
        </p:spPr>
        <p:txBody>
          <a:bodyPr vert="horz" numCol="1"/>
          <a:lstStyle/>
          <a:p>
            <a:r>
              <a:rPr lang="en-US" dirty="0"/>
              <a:t>PROJECT AT A GLANCE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75056-6086-4A85-BB1D-7757954AFB36}"/>
              </a:ext>
            </a:extLst>
          </p:cNvPr>
          <p:cNvSpPr/>
          <p:nvPr/>
        </p:nvSpPr>
        <p:spPr>
          <a:xfrm>
            <a:off x="9671515" y="116572"/>
            <a:ext cx="131078" cy="131078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3DFFA-1938-4738-B2F9-89F78B813D82}"/>
              </a:ext>
            </a:extLst>
          </p:cNvPr>
          <p:cNvSpPr/>
          <p:nvPr/>
        </p:nvSpPr>
        <p:spPr>
          <a:xfrm>
            <a:off x="10082132" y="116572"/>
            <a:ext cx="131078" cy="131078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3D9B9F-C669-40DE-854B-29A01F5F62B3}"/>
              </a:ext>
            </a:extLst>
          </p:cNvPr>
          <p:cNvSpPr/>
          <p:nvPr/>
        </p:nvSpPr>
        <p:spPr>
          <a:xfrm>
            <a:off x="10903366" y="116572"/>
            <a:ext cx="131078" cy="131078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D995EA-F028-446E-9DCB-E00BF6EDA545}"/>
              </a:ext>
            </a:extLst>
          </p:cNvPr>
          <p:cNvSpPr/>
          <p:nvPr/>
        </p:nvSpPr>
        <p:spPr>
          <a:xfrm>
            <a:off x="11313983" y="116572"/>
            <a:ext cx="131078" cy="131078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6F9ACA-9E4F-43DA-83B4-8BEE7B6EA12D}"/>
              </a:ext>
            </a:extLst>
          </p:cNvPr>
          <p:cNvSpPr/>
          <p:nvPr/>
        </p:nvSpPr>
        <p:spPr>
          <a:xfrm>
            <a:off x="11724598" y="116572"/>
            <a:ext cx="131078" cy="131078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DD8646-D1B7-4D63-8E50-A6E449D95046}"/>
              </a:ext>
            </a:extLst>
          </p:cNvPr>
          <p:cNvSpPr/>
          <p:nvPr/>
        </p:nvSpPr>
        <p:spPr>
          <a:xfrm>
            <a:off x="10492749" y="116572"/>
            <a:ext cx="131078" cy="1310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4" name="Section Zoom 43">
                <a:extLst>
                  <a:ext uri="{FF2B5EF4-FFF2-40B4-BE49-F238E27FC236}">
                    <a16:creationId xmlns:a16="http://schemas.microsoft.com/office/drawing/2014/main" id="{95FA5FDB-FA06-54BF-BDEA-ADEDB4C5C5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3351701"/>
                  </p:ext>
                </p:extLst>
              </p:nvPr>
            </p:nvGraphicFramePr>
            <p:xfrm>
              <a:off x="863600" y="54989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98D0157-5886-4B30-B125-E2F2A1875867}">
                    <psez:zmPr id="{97D3C1E4-1D11-4DBF-952B-5913397FB7C2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4" name="Section Zoom 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5FA5FDB-FA06-54BF-BDEA-ADEDB4C5C5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3600" y="54989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6" name="Section Zoom 45">
                <a:extLst>
                  <a:ext uri="{FF2B5EF4-FFF2-40B4-BE49-F238E27FC236}">
                    <a16:creationId xmlns:a16="http://schemas.microsoft.com/office/drawing/2014/main" id="{B1EA0F16-029D-81BE-1A9B-028FD1747B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0364251"/>
                  </p:ext>
                </p:extLst>
              </p:nvPr>
            </p:nvGraphicFramePr>
            <p:xfrm>
              <a:off x="8558132" y="52057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38DB53E-F837-41E8-AEAA-AE5B93F5E57E}">
                    <psez:zmPr id="{D198CD21-88E7-4517-A4A4-524A2C53BA4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6" name="Section Zoom 4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1EA0F16-029D-81BE-1A9B-028FD1747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58132" y="52057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8" name="Section Zoom 47">
                <a:extLst>
                  <a:ext uri="{FF2B5EF4-FFF2-40B4-BE49-F238E27FC236}">
                    <a16:creationId xmlns:a16="http://schemas.microsoft.com/office/drawing/2014/main" id="{8F8772F9-4478-B4E0-7094-93DA22B470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1695152"/>
                  </p:ext>
                </p:extLst>
              </p:nvPr>
            </p:nvGraphicFramePr>
            <p:xfrm>
              <a:off x="0" y="265467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06C532B-6712-4672-B8E8-0E9857D41E4C}">
                    <psez:zmPr id="{8FBD032C-502E-4988-A73C-D965F5A3DBE9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8" name="Section Zoom 4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F8772F9-4478-B4E0-7094-93DA22B470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265467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0" name="Section Zoom 49">
                <a:extLst>
                  <a:ext uri="{FF2B5EF4-FFF2-40B4-BE49-F238E27FC236}">
                    <a16:creationId xmlns:a16="http://schemas.microsoft.com/office/drawing/2014/main" id="{5E9219BE-E93D-4E31-BF18-0D1C403F2E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3987458"/>
                  </p:ext>
                </p:extLst>
              </p:nvPr>
            </p:nvGraphicFramePr>
            <p:xfrm>
              <a:off x="9144000" y="264001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E41AE270-8399-4C83-9A04-EC7A0E1B9B46}">
                    <psez:zmPr id="{BDFD743A-CAA4-4D2B-A6E7-6D5B4BCCF3D6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0" name="Section Zoom 49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E9219BE-E93D-4E31-BF18-0D1C403F2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44000" y="264001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2" name="Section Zoom 51">
                <a:extLst>
                  <a:ext uri="{FF2B5EF4-FFF2-40B4-BE49-F238E27FC236}">
                    <a16:creationId xmlns:a16="http://schemas.microsoft.com/office/drawing/2014/main" id="{2605CE7D-4BB6-20A5-90B1-2AFB21B078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3072945"/>
                  </p:ext>
                </p:extLst>
              </p:nvPr>
            </p:nvGraphicFramePr>
            <p:xfrm>
              <a:off x="868680" y="475945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31C448E-6F67-4DFB-A0F7-F2A0E416B6B9}">
                    <psez:zmPr id="{43C810F8-896B-4CBF-9799-F6BC622CA233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2" name="Section Zoom 51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605CE7D-4BB6-20A5-90B1-2AFB21B07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8680" y="475945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355ADF7D-08BC-E7C7-A399-C8CE899BA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0167257"/>
                  </p:ext>
                </p:extLst>
              </p:nvPr>
            </p:nvGraphicFramePr>
            <p:xfrm>
              <a:off x="8585200" y="475945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ADF4705-B0F9-48AD-A958-BCD940FD7770}">
                    <psez:zmPr id="{F055BBCE-5718-4F1E-B43B-BAC4276421D9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Section Zoom 53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355ADF7D-08BC-E7C7-A399-C8CE899BA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85200" y="475945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879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5">
                <a:extLst>
                  <a:ext uri="{FF2B5EF4-FFF2-40B4-BE49-F238E27FC236}">
                    <a16:creationId xmlns:a16="http://schemas.microsoft.com/office/drawing/2014/main" id="{1668C1EC-E7CD-2503-4CFF-1F8F93E2B6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6778509"/>
                  </p:ext>
                </p:extLst>
              </p:nvPr>
            </p:nvGraphicFramePr>
            <p:xfrm rot="1824729">
              <a:off x="-3450843" y="-4360054"/>
              <a:ext cx="2590310" cy="7003205"/>
            </p:xfrm>
            <a:graphic>
              <a:graphicData uri="http://schemas.microsoft.com/office/drawing/2017/model3d">
                <am3d:model3d r:embed="rId2">
                  <am3d:spPr>
                    <a:xfrm rot="1824729">
                      <a:off x="0" y="0"/>
                      <a:ext cx="2590310" cy="7003205"/>
                    </a:xfrm>
                    <a:prstGeom prst="rect">
                      <a:avLst/>
                    </a:prstGeom>
                  </am3d:spPr>
                  <am3d:camera>
                    <am3d:pos x="0" y="0" z="52457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0433" d="1000000"/>
                    <am3d:preTrans dx="959" dy="42144" dz="450431"/>
                    <am3d:scale>
                      <am3d:sx n="1000000" d="1000000"/>
                      <am3d:sy n="1000000" d="1000000"/>
                      <am3d:sz n="1000000" d="1000000"/>
                    </am3d:scale>
                    <am3d:rot ax="8312774" ay="3193735" az="86831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51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5">
                <a:extLst>
                  <a:ext uri="{FF2B5EF4-FFF2-40B4-BE49-F238E27FC236}">
                    <a16:creationId xmlns:a16="http://schemas.microsoft.com/office/drawing/2014/main" id="{1668C1EC-E7CD-2503-4CFF-1F8F93E2B6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24729">
                <a:off x="-3450843" y="-4360054"/>
                <a:ext cx="2590310" cy="700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460526DA-1496-F629-D30C-76E394848CC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97519880"/>
                  </p:ext>
                </p:extLst>
              </p:nvPr>
            </p:nvGraphicFramePr>
            <p:xfrm rot="2035367">
              <a:off x="12721741" y="1938681"/>
              <a:ext cx="3585221" cy="9150008"/>
            </p:xfrm>
            <a:graphic>
              <a:graphicData uri="http://schemas.microsoft.com/office/drawing/2017/model3d">
                <am3d:model3d r:embed="rId2">
                  <am3d:spPr>
                    <a:xfrm rot="2035367">
                      <a:off x="0" y="0"/>
                      <a:ext cx="3585221" cy="9150008"/>
                    </a:xfrm>
                    <a:prstGeom prst="rect">
                      <a:avLst/>
                    </a:prstGeom>
                  </am3d:spPr>
                  <am3d:camera>
                    <am3d:pos x="0" y="0" z="52457643"/>
                    <am3d:up dx="0" dy="36000000" dz="0"/>
                    <am3d:lookAt x="0" y="0" z="0"/>
                    <am3d:perspective fov="2707813"/>
                  </am3d:camera>
                  <am3d:trans>
                    <am3d:meterPerModelUnit n="4750433" d="1000000"/>
                    <am3d:preTrans dx="959" dy="42144" dz="450431"/>
                    <am3d:scale>
                      <am3d:sx n="1000000" d="1000000"/>
                      <am3d:sy n="1000000" d="1000000"/>
                      <am3d:sz n="1000000" d="1000000"/>
                    </am3d:scale>
                    <am3d:rot ax="7993661" ay="-3075777" az="-8418777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5">
                <a:extLst>
                  <a:ext uri="{FF2B5EF4-FFF2-40B4-BE49-F238E27FC236}">
                    <a16:creationId xmlns:a16="http://schemas.microsoft.com/office/drawing/2014/main" id="{460526DA-1496-F629-D30C-76E394848C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35367">
                <a:off x="12721741" y="1938681"/>
                <a:ext cx="3585221" cy="915000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59A224-C3B4-094A-6F8A-259424C9EBDF}"/>
              </a:ext>
            </a:extLst>
          </p:cNvPr>
          <p:cNvSpPr txBox="1"/>
          <p:nvPr/>
        </p:nvSpPr>
        <p:spPr>
          <a:xfrm>
            <a:off x="4170915" y="1183144"/>
            <a:ext cx="512781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POSITIONING STATEMENT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751D4E-AD58-837E-C1AC-ACFB5B956FDC}"/>
              </a:ext>
            </a:extLst>
          </p:cNvPr>
          <p:cNvSpPr/>
          <p:nvPr/>
        </p:nvSpPr>
        <p:spPr>
          <a:xfrm>
            <a:off x="2969402" y="917517"/>
            <a:ext cx="901757" cy="9017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DED4BD2-C500-A4EA-E714-88C2F8AA6E20}"/>
              </a:ext>
            </a:extLst>
          </p:cNvPr>
          <p:cNvSpPr/>
          <p:nvPr/>
        </p:nvSpPr>
        <p:spPr>
          <a:xfrm>
            <a:off x="3113377" y="1158530"/>
            <a:ext cx="757254" cy="660745"/>
          </a:xfrm>
          <a:custGeom>
            <a:avLst/>
            <a:gdLst>
              <a:gd name="connsiteX0" fmla="*/ 647700 w 926320"/>
              <a:gd name="connsiteY0" fmla="*/ 0 h 808264"/>
              <a:gd name="connsiteX1" fmla="*/ 926320 w 926320"/>
              <a:gd name="connsiteY1" fmla="*/ 263141 h 808264"/>
              <a:gd name="connsiteX2" fmla="*/ 915762 w 926320"/>
              <a:gd name="connsiteY2" fmla="*/ 367876 h 808264"/>
              <a:gd name="connsiteX3" fmla="*/ 375424 w 926320"/>
              <a:gd name="connsiteY3" fmla="*/ 808264 h 808264"/>
              <a:gd name="connsiteX4" fmla="*/ 305962 w 926320"/>
              <a:gd name="connsiteY4" fmla="*/ 801262 h 808264"/>
              <a:gd name="connsiteX5" fmla="*/ 0 w 926320"/>
              <a:gd name="connsiteY5" fmla="*/ 495300 h 808264"/>
              <a:gd name="connsiteX6" fmla="*/ 88900 w 926320"/>
              <a:gd name="connsiteY6" fmla="*/ 76200 h 808264"/>
              <a:gd name="connsiteX7" fmla="*/ 368300 w 926320"/>
              <a:gd name="connsiteY7" fmla="*/ 101600 h 80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320" h="808264">
                <a:moveTo>
                  <a:pt x="647700" y="0"/>
                </a:moveTo>
                <a:lnTo>
                  <a:pt x="926320" y="263141"/>
                </a:lnTo>
                <a:lnTo>
                  <a:pt x="915762" y="367876"/>
                </a:lnTo>
                <a:cubicBezTo>
                  <a:pt x="864332" y="619205"/>
                  <a:pt x="641957" y="808264"/>
                  <a:pt x="375424" y="808264"/>
                </a:cubicBezTo>
                <a:lnTo>
                  <a:pt x="305962" y="801262"/>
                </a:lnTo>
                <a:lnTo>
                  <a:pt x="0" y="495300"/>
                </a:lnTo>
                <a:lnTo>
                  <a:pt x="88900" y="76200"/>
                </a:lnTo>
                <a:lnTo>
                  <a:pt x="368300" y="10160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00A8FF">
                  <a:lumMod val="60000"/>
                  <a:lumOff val="40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018EFA-4CF5-D73E-4F5D-59FA452D2C43}"/>
              </a:ext>
            </a:extLst>
          </p:cNvPr>
          <p:cNvSpPr/>
          <p:nvPr/>
        </p:nvSpPr>
        <p:spPr>
          <a:xfrm>
            <a:off x="3578804" y="814358"/>
            <a:ext cx="455584" cy="4555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1" name="Picture 10" descr="A logo with a horn and text&#10;&#10;Description automatically generated with medium confidence">
            <a:extLst>
              <a:ext uri="{FF2B5EF4-FFF2-40B4-BE49-F238E27FC236}">
                <a16:creationId xmlns:a16="http://schemas.microsoft.com/office/drawing/2014/main" id="{B121B663-9FA4-4B0A-B24E-B838A685A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72" y="1062701"/>
            <a:ext cx="1036440" cy="5835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F11F0-92D9-CB3E-6173-81C07B4F4D57}"/>
              </a:ext>
            </a:extLst>
          </p:cNvPr>
          <p:cNvSpPr txBox="1"/>
          <p:nvPr/>
        </p:nvSpPr>
        <p:spPr>
          <a:xfrm>
            <a:off x="863600" y="2818109"/>
            <a:ext cx="10769599" cy="157575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indent="0" algn="ctr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kern="1200" spc="0" baseline="0" dirty="0">
                <a:ln>
                  <a:noFill/>
                </a:ln>
                <a:solidFill>
                  <a:srgbClr val="F7F8FB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“At </a:t>
            </a:r>
            <a:r>
              <a:rPr lang="en-US" sz="1800" b="0" i="0" kern="1200" spc="0" baseline="0" dirty="0" err="1">
                <a:ln>
                  <a:noFill/>
                </a:ln>
                <a:solidFill>
                  <a:srgbClr val="F7F8FB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Hypyxel</a:t>
            </a:r>
            <a:r>
              <a:rPr lang="en-US" sz="1800" b="0" i="0" kern="1200" spc="0" baseline="0" dirty="0">
                <a:ln>
                  <a:noFill/>
                </a:ln>
                <a:solidFill>
                  <a:srgbClr val="F7F8FB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, we are dedicated to empowering students to easily discover events and exclusive promotions while helping small businesses thrive and connect with their community through our all-in-one platform.”</a:t>
            </a:r>
            <a:endParaRPr lang="en-US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40A19-481F-DB18-0105-C84CED96E186}"/>
              </a:ext>
            </a:extLst>
          </p:cNvPr>
          <p:cNvSpPr txBox="1"/>
          <p:nvPr/>
        </p:nvSpPr>
        <p:spPr>
          <a:xfrm>
            <a:off x="5262438" y="8359474"/>
            <a:ext cx="166712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Centralized Platform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E9697-579F-FA81-56E0-C4CE531FAFF2}"/>
              </a:ext>
            </a:extLst>
          </p:cNvPr>
          <p:cNvSpPr txBox="1"/>
          <p:nvPr/>
        </p:nvSpPr>
        <p:spPr>
          <a:xfrm>
            <a:off x="-1848162" y="3044279"/>
            <a:ext cx="127278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Discover Events</a:t>
            </a:r>
            <a:endParaRPr lang="en-US" sz="1400" kern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F172B-132A-5594-0AFA-E65F90FBBF81}"/>
              </a:ext>
            </a:extLst>
          </p:cNvPr>
          <p:cNvSpPr txBox="1"/>
          <p:nvPr/>
        </p:nvSpPr>
        <p:spPr>
          <a:xfrm>
            <a:off x="2650282" y="-957048"/>
            <a:ext cx="128560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Budget Friendly</a:t>
            </a:r>
            <a:endParaRPr lang="en-US" sz="1400" kern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A81AB-FCD8-EDA5-01A6-9770DA1D3728}"/>
              </a:ext>
            </a:extLst>
          </p:cNvPr>
          <p:cNvSpPr txBox="1"/>
          <p:nvPr/>
        </p:nvSpPr>
        <p:spPr>
          <a:xfrm>
            <a:off x="2807376" y="7094951"/>
            <a:ext cx="11285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Get Discounts</a:t>
            </a:r>
            <a:endParaRPr lang="en-US" sz="1400" kern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EF0192-3842-0043-CC20-7EA562F954A3}"/>
              </a:ext>
            </a:extLst>
          </p:cNvPr>
          <p:cNvSpPr txBox="1"/>
          <p:nvPr/>
        </p:nvSpPr>
        <p:spPr>
          <a:xfrm>
            <a:off x="7571423" y="-1064770"/>
            <a:ext cx="208871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Raise Awareness of Brand</a:t>
            </a:r>
            <a:endParaRPr lang="en-US" sz="1400" kern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91A5D3-8D16-1C03-0906-580C477B1DF8}"/>
              </a:ext>
            </a:extLst>
          </p:cNvPr>
          <p:cNvSpPr txBox="1"/>
          <p:nvPr/>
        </p:nvSpPr>
        <p:spPr>
          <a:xfrm>
            <a:off x="12587719" y="2758831"/>
            <a:ext cx="167353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Build Customer Base</a:t>
            </a:r>
            <a:endParaRPr lang="en-US" sz="1400" kern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2E0DD7-3A39-92B7-B372-930C48E06928}"/>
              </a:ext>
            </a:extLst>
          </p:cNvPr>
          <p:cNvSpPr txBox="1"/>
          <p:nvPr/>
        </p:nvSpPr>
        <p:spPr>
          <a:xfrm>
            <a:off x="7584247" y="7175276"/>
            <a:ext cx="207588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kern="0" dirty="0">
                <a:cs typeface="Segoe UI Semibold"/>
              </a:rPr>
              <a:t>Empower the Community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395128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69C361D-7CC9-3CE8-4DEB-087949CFF4FD}"/>
                  </a:ext>
                </a:extLst>
              </p:cNvPr>
              <p:cNvGraphicFramePr>
                <a:graphicFrameLocks noGrp="1" noChangeAspect="1"/>
              </p:cNvGraphicFramePr>
              <p:nvPr>
                <p:ph idx="11"/>
                <p:extLst>
                  <p:ext uri="{D42A27DB-BD31-4B8C-83A1-F6EECF244321}">
                    <p14:modId xmlns:p14="http://schemas.microsoft.com/office/powerpoint/2010/main" val="426308108"/>
                  </p:ext>
                </p:extLst>
              </p:nvPr>
            </p:nvGraphicFramePr>
            <p:xfrm rot="1824729">
              <a:off x="13534261" y="-2173693"/>
              <a:ext cx="2263180" cy="4347384"/>
            </p:xfrm>
            <a:graphic>
              <a:graphicData uri="http://schemas.microsoft.com/office/drawing/2017/model3d">
                <am3d:model3d r:embed="rId3">
                  <am3d:spPr>
                    <a:xfrm rot="1824729">
                      <a:off x="0" y="0"/>
                      <a:ext cx="2263180" cy="4347384"/>
                    </a:xfrm>
                    <a:prstGeom prst="rect">
                      <a:avLst/>
                    </a:prstGeom>
                  </am3d:spPr>
                  <am3d:camera>
                    <am3d:pos x="0" y="0" z="52457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0433" d="1000000"/>
                    <am3d:preTrans dx="959" dy="42144" dz="450431"/>
                    <am3d:scale>
                      <am3d:sx n="1000000" d="1000000"/>
                      <am3d:sy n="1000000" d="1000000"/>
                      <am3d:sz n="1000000" d="1000000"/>
                    </am3d:scale>
                    <am3d:rot ax="-9598088" ay="-95299" az="107652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29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069C361D-7CC9-3CE8-4DEB-087949CFF4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24729">
                <a:off x="13534261" y="-2173693"/>
                <a:ext cx="2263180" cy="434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DF174559-F67C-FA3C-48E6-666450254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5315550"/>
                  </p:ext>
                </p:extLst>
              </p:nvPr>
            </p:nvGraphicFramePr>
            <p:xfrm rot="1824729">
              <a:off x="-4341550" y="5259104"/>
              <a:ext cx="2099421" cy="4510464"/>
            </p:xfrm>
            <a:graphic>
              <a:graphicData uri="http://schemas.microsoft.com/office/drawing/2017/model3d">
                <am3d:model3d r:embed="rId3">
                  <am3d:spPr>
                    <a:xfrm rot="1824729">
                      <a:off x="0" y="0"/>
                      <a:ext cx="2099421" cy="4510464"/>
                    </a:xfrm>
                    <a:prstGeom prst="rect">
                      <a:avLst/>
                    </a:prstGeom>
                  </am3d:spPr>
                  <am3d:camera>
                    <am3d:pos x="0" y="0" z="52457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0433" d="1000000"/>
                    <am3d:preTrans dx="959" dy="42144" dz="4504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98151" ay="-1862072" az="-36559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929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DF174559-F67C-FA3C-48E6-666450254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24729">
                <a:off x="-4341550" y="5259104"/>
                <a:ext cx="2099421" cy="451046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logo with a horn and text&#10;&#10;Description automatically generated with medium confidence">
            <a:extLst>
              <a:ext uri="{FF2B5EF4-FFF2-40B4-BE49-F238E27FC236}">
                <a16:creationId xmlns:a16="http://schemas.microsoft.com/office/drawing/2014/main" id="{F39FF460-A128-AE19-EAE8-A53A98126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09" cy="6865716"/>
          </a:xfrm>
          <a:prstGeom prst="rect">
            <a:avLst/>
          </a:prstGeom>
        </p:spPr>
      </p:pic>
      <p:pic>
        <p:nvPicPr>
          <p:cNvPr id="3" name="Picture 2" descr="A screenshot of a login form&#10;&#10;Description automatically generated">
            <a:extLst>
              <a:ext uri="{FF2B5EF4-FFF2-40B4-BE49-F238E27FC236}">
                <a16:creationId xmlns:a16="http://schemas.microsoft.com/office/drawing/2014/main" id="{74546F1E-060E-A9CB-43D5-2B88DF56B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07" y="7249764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6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88410DE7-AF5B-B90E-AFAA-BB184A502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3316" y="0"/>
            <a:ext cx="3571875" cy="6353175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355CE5-5788-EA7E-70B1-98262D1A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12" y="-6678468"/>
            <a:ext cx="3571875" cy="6353175"/>
          </a:xfrm>
          <a:prstGeom prst="rect">
            <a:avLst/>
          </a:prstGeom>
        </p:spPr>
      </p:pic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82135539-BE8C-FD62-DBE1-558F80D00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13" y="120776"/>
            <a:ext cx="3571875" cy="6353175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EDD0A50A-C18D-25EC-4504-9AEB231BF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13" y="7540751"/>
            <a:ext cx="3571875" cy="6353175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461339E3-2224-5738-9633-82A6C9466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3317" y="7337551"/>
            <a:ext cx="3571875" cy="6353175"/>
          </a:xfrm>
          <a:prstGeom prst="rect">
            <a:avLst/>
          </a:prstGeom>
        </p:spPr>
      </p:pic>
      <p:pic>
        <p:nvPicPr>
          <p:cNvPr id="19" name="Picture 18" descr="A screenshot of a calendar&#10;&#10;Description automatically generated">
            <a:extLst>
              <a:ext uri="{FF2B5EF4-FFF2-40B4-BE49-F238E27FC236}">
                <a16:creationId xmlns:a16="http://schemas.microsoft.com/office/drawing/2014/main" id="{74B7426A-8C70-2519-15FB-D792F9D50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13" y="0"/>
            <a:ext cx="3571875" cy="6353175"/>
          </a:xfrm>
          <a:prstGeom prst="rect">
            <a:avLst/>
          </a:prstGeom>
        </p:spPr>
      </p:pic>
      <p:pic>
        <p:nvPicPr>
          <p:cNvPr id="8" name="Picture 7" descr="A logo with a horn and text&#10;&#10;Description automatically generated with medium confidence">
            <a:extLst>
              <a:ext uri="{FF2B5EF4-FFF2-40B4-BE49-F238E27FC236}">
                <a16:creationId xmlns:a16="http://schemas.microsoft.com/office/drawing/2014/main" id="{F39FF460-A128-AE19-EAE8-A53A98126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81" y="422803"/>
            <a:ext cx="1869136" cy="10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88410DE7-AF5B-B90E-AFAA-BB184A502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2" y="128587"/>
            <a:ext cx="3571875" cy="6353175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355CE5-5788-EA7E-70B1-98262D1A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128587"/>
            <a:ext cx="3571875" cy="6353175"/>
          </a:xfrm>
          <a:prstGeom prst="rect">
            <a:avLst/>
          </a:prstGeom>
        </p:spPr>
      </p:pic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82135539-BE8C-FD62-DBE1-558F80D00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42" y="7444443"/>
            <a:ext cx="3571875" cy="6353175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EDD0A50A-C18D-25EC-4504-9AEB231BF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932" y="122361"/>
            <a:ext cx="3571875" cy="6353175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461339E3-2224-5738-9633-82A6C9466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9413" y="122362"/>
            <a:ext cx="3571875" cy="6353175"/>
          </a:xfrm>
          <a:prstGeom prst="rect">
            <a:avLst/>
          </a:prstGeom>
        </p:spPr>
      </p:pic>
      <p:pic>
        <p:nvPicPr>
          <p:cNvPr id="19" name="Picture 18" descr="A screenshot of a calendar&#10;&#10;Description automatically generated">
            <a:extLst>
              <a:ext uri="{FF2B5EF4-FFF2-40B4-BE49-F238E27FC236}">
                <a16:creationId xmlns:a16="http://schemas.microsoft.com/office/drawing/2014/main" id="{74B7426A-8C70-2519-15FB-D792F9D50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67" y="122363"/>
            <a:ext cx="3571875" cy="6353175"/>
          </a:xfrm>
          <a:prstGeom prst="rect">
            <a:avLst/>
          </a:prstGeom>
        </p:spPr>
      </p:pic>
      <p:pic>
        <p:nvPicPr>
          <p:cNvPr id="3" name="Picture 2" descr="A logo with a horn and text&#10;&#10;Description automatically generated with medium confidence">
            <a:extLst>
              <a:ext uri="{FF2B5EF4-FFF2-40B4-BE49-F238E27FC236}">
                <a16:creationId xmlns:a16="http://schemas.microsoft.com/office/drawing/2014/main" id="{19725DCE-5D6D-E035-DB87-B448896A2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211" y="7742568"/>
            <a:ext cx="1869136" cy="10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9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88410DE7-AF5B-B90E-AFAA-BB184A502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8844" y="128584"/>
            <a:ext cx="3571875" cy="6353175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355CE5-5788-EA7E-70B1-98262D1A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-7025643"/>
            <a:ext cx="3571875" cy="6353175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EDD0A50A-C18D-25EC-4504-9AEB231B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140" y="252410"/>
            <a:ext cx="3571875" cy="6353175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461339E3-2224-5738-9633-82A6C9466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85" y="252410"/>
            <a:ext cx="3571875" cy="6353175"/>
          </a:xfrm>
          <a:prstGeom prst="rect">
            <a:avLst/>
          </a:prstGeom>
        </p:spPr>
      </p:pic>
      <p:pic>
        <p:nvPicPr>
          <p:cNvPr id="19" name="Picture 18" descr="A screenshot of a calendar&#10;&#10;Description automatically generated">
            <a:extLst>
              <a:ext uri="{FF2B5EF4-FFF2-40B4-BE49-F238E27FC236}">
                <a16:creationId xmlns:a16="http://schemas.microsoft.com/office/drawing/2014/main" id="{74B7426A-8C70-2519-15FB-D792F9D50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957" y="252411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6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463DC58-D4E5-068E-88EA-356FFA76C8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463DC58-D4E5-068E-88EA-356FFA76C8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3577D7D-08F5-3CC7-FECA-5338E96EECEC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5BA389-C1EB-039A-A167-5C87C89561A1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B9518-6243-E4B3-934F-78A356695D7C}"/>
              </a:ext>
            </a:extLst>
          </p:cNvPr>
          <p:cNvSpPr txBox="1"/>
          <p:nvPr/>
        </p:nvSpPr>
        <p:spPr>
          <a:xfrm>
            <a:off x="5905429" y="3152001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3600" dirty="0">
                <a:solidFill>
                  <a:srgbClr val="F5F6FA"/>
                </a:solidFill>
                <a:latin typeface="Segoe UI Black"/>
              </a:rPr>
              <a:t>OUR CUSTOMERS</a:t>
            </a:r>
            <a:endParaRPr kumimoji="0" lang="de-DE" altLang="de-DE" sz="3600" b="0" i="0" u="none" strike="noStrike" kern="120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A78BD-40CA-1A03-3C3D-111B4C068940}"/>
              </a:ext>
            </a:extLst>
          </p:cNvPr>
          <p:cNvSpPr txBox="1">
            <a:spLocks/>
          </p:cNvSpPr>
          <p:nvPr/>
        </p:nvSpPr>
        <p:spPr>
          <a:xfrm>
            <a:off x="1371600" y="2176780"/>
            <a:ext cx="3927057" cy="2504440"/>
          </a:xfrm>
          <a:prstGeom prst="rect">
            <a:avLst/>
          </a:prstGeom>
        </p:spPr>
        <p:txBody>
          <a:bodyPr lIns="0" tIns="0" rIns="0" bIns="0" numCol="1"/>
          <a:lstStyle>
            <a:lvl1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•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2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25000" b="0" i="0" u="none" strike="noStrike" kern="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04</a:t>
            </a:r>
            <a:endParaRPr kumimoji="0" lang="en-US" sz="25000" b="0" i="0" u="none" strike="noStrike" kern="0" cap="none" spc="0" normalizeH="0" baseline="0" noProof="0" dirty="0">
              <a:ln>
                <a:noFill/>
              </a:ln>
              <a:solidFill>
                <a:srgbClr val="00A8FF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2EFDA-76C9-ED0A-D19D-02326111DEEC}"/>
              </a:ext>
            </a:extLst>
          </p:cNvPr>
          <p:cNvSpPr/>
          <p:nvPr/>
        </p:nvSpPr>
        <p:spPr>
          <a:xfrm>
            <a:off x="13218759" y="-38100"/>
            <a:ext cx="463005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E5ABC-F8F6-5936-6666-73C7D2728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12305071" y="1286779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5D685-BCFD-C704-3B4B-8A4FBEDF75B1}"/>
              </a:ext>
            </a:extLst>
          </p:cNvPr>
          <p:cNvSpPr txBox="1"/>
          <p:nvPr/>
        </p:nvSpPr>
        <p:spPr>
          <a:xfrm>
            <a:off x="13491018" y="5999630"/>
            <a:ext cx="263553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EMILY SHARP</a:t>
            </a:r>
          </a:p>
        </p:txBody>
      </p:sp>
    </p:spTree>
    <p:extLst>
      <p:ext uri="{BB962C8B-B14F-4D97-AF65-F5344CB8AC3E}">
        <p14:creationId xmlns:p14="http://schemas.microsoft.com/office/powerpoint/2010/main" val="27300690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95214" y="1109436"/>
            <a:ext cx="3267048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Target Customer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6648254" y="1324879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err="1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E5E58-F806-443A-840F-4982B48917A1}"/>
              </a:ext>
            </a:extLst>
          </p:cNvPr>
          <p:cNvSpPr/>
          <p:nvPr/>
        </p:nvSpPr>
        <p:spPr>
          <a:xfrm>
            <a:off x="-4736845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7153"/>
          <a:stretch/>
        </p:blipFill>
        <p:spPr>
          <a:xfrm>
            <a:off x="-6898443" y="1109436"/>
            <a:ext cx="4476626" cy="458746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A018D6-181A-EDE2-9259-DDB9D8EE34E9}"/>
              </a:ext>
            </a:extLst>
          </p:cNvPr>
          <p:cNvSpPr txBox="1"/>
          <p:nvPr/>
        </p:nvSpPr>
        <p:spPr>
          <a:xfrm>
            <a:off x="7834201" y="6037730"/>
            <a:ext cx="263553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EMILY SHARP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1D6B7-0768-2AAE-A947-D4B792044697}"/>
              </a:ext>
            </a:extLst>
          </p:cNvPr>
          <p:cNvSpPr txBox="1"/>
          <p:nvPr/>
        </p:nvSpPr>
        <p:spPr>
          <a:xfrm>
            <a:off x="863600" y="2243565"/>
            <a:ext cx="564496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kern="0" dirty="0">
                <a:cs typeface="Segoe UI Semibold"/>
              </a:rPr>
              <a:t>Emily, the College Sophomore:</a:t>
            </a:r>
          </a:p>
          <a:p>
            <a:r>
              <a:rPr lang="en-US" kern="0" dirty="0">
                <a:cs typeface="Segoe UI Semibold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cs typeface="Segoe UI Semibold"/>
              </a:rPr>
              <a:t>Age: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cs typeface="Segoe UI Semibold"/>
              </a:rPr>
              <a:t>Interests: Art exhibitions, poetry readings, cultural fests.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cs typeface="Segoe UI Semibold"/>
              </a:rPr>
              <a:t>Behaviors: Actively seeks out events to attend with friends, and uses social media frequently.</a:t>
            </a:r>
          </a:p>
          <a:p>
            <a:r>
              <a:rPr lang="en-US" kern="0" dirty="0">
                <a:cs typeface="Segoe UI Semibold"/>
              </a:rPr>
              <a:t> </a:t>
            </a:r>
          </a:p>
          <a:p>
            <a:r>
              <a:rPr lang="en-US" kern="0" dirty="0">
                <a:cs typeface="Segoe UI Semibold"/>
              </a:rPr>
              <a:t>Goals: </a:t>
            </a:r>
            <a:r>
              <a:rPr lang="en-US" u="sng" kern="0" dirty="0">
                <a:cs typeface="Segoe UI Semibold"/>
              </a:rPr>
              <a:t>Expand her cultural horizons and meet like-minded individuals.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421214" y="1109436"/>
            <a:ext cx="6770786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Target Customer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421214" y="1869168"/>
            <a:ext cx="6056086" cy="280076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err="1">
                <a:solidFill>
                  <a:srgbClr val="F5F6FA"/>
                </a:solidFill>
                <a:latin typeface="Segoe UI Semibold"/>
                <a:cs typeface="Segoe UI Semibold"/>
              </a:rPr>
              <a:t>Mr.Pitt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, the Owner of ‘Knead for speed’: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Age: 52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Interests: Hosting themed evenings </a:t>
            </a:r>
            <a:r>
              <a:rPr lang="en-US" dirty="0">
                <a:solidFill>
                  <a:srgbClr val="F5F6FA"/>
                </a:solidFill>
                <a:latin typeface="Segoe UI Semibold"/>
              </a:rPr>
              <a:t>and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exotic coffee-tasting sessions.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Behaviors: Struggles with marketing his events and relies on word of mouth.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5F6FA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Goals: Increase footfall in his cafe and become a popular student hangout spot. </a:t>
            </a:r>
            <a:endParaRPr kumimoji="0" lang="de-DE" altLang="de-DE" b="0" i="0" u="none" strike="noStrike" kern="120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12778016" y="1683656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rgbClr val="7030A0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dirty="0" err="1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C31449-A6DD-47DD-912E-64882D9E1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17153"/>
          <a:stretch/>
        </p:blipFill>
        <p:spPr>
          <a:xfrm>
            <a:off x="549010" y="814036"/>
            <a:ext cx="4476626" cy="458746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8E33E-E5C6-1493-6F23-0CA1EF5D3154}"/>
              </a:ext>
            </a:extLst>
          </p:cNvPr>
          <p:cNvSpPr txBox="1"/>
          <p:nvPr/>
        </p:nvSpPr>
        <p:spPr>
          <a:xfrm>
            <a:off x="1469558" y="5606843"/>
            <a:ext cx="2329869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BREAD PITT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463DC58-D4E5-068E-88EA-356FFA76C8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463DC58-D4E5-068E-88EA-356FFA76C8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3577D7D-08F5-3CC7-FECA-5338E96EECEC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5BA389-C1EB-039A-A167-5C87C89561A1}"/>
              </a:ext>
            </a:extLst>
          </p:cNvPr>
          <p:cNvSpPr/>
          <p:nvPr/>
        </p:nvSpPr>
        <p:spPr>
          <a:xfrm>
            <a:off x="5500914" y="13742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B9518-6243-E4B3-934F-78A356695D7C}"/>
              </a:ext>
            </a:extLst>
          </p:cNvPr>
          <p:cNvSpPr txBox="1"/>
          <p:nvPr/>
        </p:nvSpPr>
        <p:spPr>
          <a:xfrm>
            <a:off x="5905429" y="3152001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3600" dirty="0">
                <a:solidFill>
                  <a:srgbClr val="F5F6FA"/>
                </a:solidFill>
                <a:latin typeface="Segoe UI Black"/>
              </a:rPr>
              <a:t>OUR COMPETITORS </a:t>
            </a:r>
            <a:endParaRPr kumimoji="0" lang="de-DE" altLang="de-DE" sz="3600" b="0" i="0" u="none" strike="noStrike" kern="120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A78BD-40CA-1A03-3C3D-111B4C068940}"/>
              </a:ext>
            </a:extLst>
          </p:cNvPr>
          <p:cNvSpPr txBox="1">
            <a:spLocks/>
          </p:cNvSpPr>
          <p:nvPr/>
        </p:nvSpPr>
        <p:spPr>
          <a:xfrm>
            <a:off x="1384300" y="2176780"/>
            <a:ext cx="3914357" cy="2504440"/>
          </a:xfrm>
          <a:prstGeom prst="rect">
            <a:avLst/>
          </a:prstGeom>
        </p:spPr>
        <p:txBody>
          <a:bodyPr lIns="0" tIns="0" rIns="0" bIns="0" numCol="1"/>
          <a:lstStyle>
            <a:lvl1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•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2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25000" b="0" i="0" u="none" strike="noStrike" kern="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0</a:t>
            </a:r>
            <a:r>
              <a:rPr lang="en-US" sz="25000" dirty="0">
                <a:solidFill>
                  <a:srgbClr val="F5F6FA"/>
                </a:solidFill>
                <a:latin typeface="Segoe UI Black"/>
              </a:rPr>
              <a:t>5</a:t>
            </a:r>
            <a:endParaRPr kumimoji="0" lang="en-US" sz="25000" b="0" i="0" u="none" strike="noStrike" kern="0" cap="none" spc="0" normalizeH="0" baseline="0" noProof="0" dirty="0">
              <a:ln>
                <a:noFill/>
              </a:ln>
              <a:solidFill>
                <a:srgbClr val="00A8FF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4941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36D3447-2026-6091-11EC-E47083AF3356}"/>
              </a:ext>
            </a:extLst>
          </p:cNvPr>
          <p:cNvGrpSpPr/>
          <p:nvPr/>
        </p:nvGrpSpPr>
        <p:grpSpPr>
          <a:xfrm>
            <a:off x="360712" y="1039460"/>
            <a:ext cx="11421714" cy="4661543"/>
            <a:chOff x="360712" y="1039460"/>
            <a:chExt cx="11421714" cy="4661543"/>
          </a:xfrm>
        </p:grpSpPr>
        <p:grpSp>
          <p:nvGrpSpPr>
            <p:cNvPr id="2" name="Group 2"/>
            <p:cNvGrpSpPr/>
            <p:nvPr/>
          </p:nvGrpSpPr>
          <p:grpSpPr>
            <a:xfrm>
              <a:off x="360712" y="2888307"/>
              <a:ext cx="2689875" cy="1958239"/>
              <a:chOff x="0" y="0"/>
              <a:chExt cx="1190888" cy="921832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190888" cy="921832"/>
              </a:xfrm>
              <a:custGeom>
                <a:avLst/>
                <a:gdLst/>
                <a:ahLst/>
                <a:cxnLst/>
                <a:rect l="l" t="t" r="r" b="b"/>
                <a:pathLst>
                  <a:path w="1190888" h="921832">
                    <a:moveTo>
                      <a:pt x="1066428" y="921832"/>
                    </a:moveTo>
                    <a:lnTo>
                      <a:pt x="124460" y="921832"/>
                    </a:lnTo>
                    <a:cubicBezTo>
                      <a:pt x="55880" y="921832"/>
                      <a:pt x="0" y="865952"/>
                      <a:pt x="0" y="79737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66428" y="0"/>
                    </a:lnTo>
                    <a:cubicBezTo>
                      <a:pt x="1135008" y="0"/>
                      <a:pt x="1190888" y="55880"/>
                      <a:pt x="1190888" y="124460"/>
                    </a:cubicBezTo>
                    <a:lnTo>
                      <a:pt x="1190888" y="797372"/>
                    </a:lnTo>
                    <a:cubicBezTo>
                      <a:pt x="1190888" y="865952"/>
                      <a:pt x="1135008" y="921832"/>
                      <a:pt x="1066428" y="921832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4" name="Group 4"/>
            <p:cNvGrpSpPr/>
            <p:nvPr/>
          </p:nvGrpSpPr>
          <p:grpSpPr>
            <a:xfrm>
              <a:off x="3271326" y="2888307"/>
              <a:ext cx="2689875" cy="1958239"/>
              <a:chOff x="0" y="0"/>
              <a:chExt cx="1190888" cy="92183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0888" cy="921832"/>
              </a:xfrm>
              <a:custGeom>
                <a:avLst/>
                <a:gdLst/>
                <a:ahLst/>
                <a:cxnLst/>
                <a:rect l="l" t="t" r="r" b="b"/>
                <a:pathLst>
                  <a:path w="1190888" h="921832">
                    <a:moveTo>
                      <a:pt x="1066428" y="921832"/>
                    </a:moveTo>
                    <a:lnTo>
                      <a:pt x="124460" y="921832"/>
                    </a:lnTo>
                    <a:cubicBezTo>
                      <a:pt x="55880" y="921832"/>
                      <a:pt x="0" y="865952"/>
                      <a:pt x="0" y="79737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66428" y="0"/>
                    </a:lnTo>
                    <a:cubicBezTo>
                      <a:pt x="1135008" y="0"/>
                      <a:pt x="1190888" y="55880"/>
                      <a:pt x="1190888" y="124460"/>
                    </a:cubicBezTo>
                    <a:lnTo>
                      <a:pt x="1190888" y="797372"/>
                    </a:lnTo>
                    <a:cubicBezTo>
                      <a:pt x="1190888" y="865952"/>
                      <a:pt x="1135008" y="921832"/>
                      <a:pt x="1066428" y="921832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181938" y="2888306"/>
              <a:ext cx="2689875" cy="2812697"/>
              <a:chOff x="0" y="0"/>
              <a:chExt cx="1190888" cy="123649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90888" cy="1236492"/>
              </a:xfrm>
              <a:custGeom>
                <a:avLst/>
                <a:gdLst/>
                <a:ahLst/>
                <a:cxnLst/>
                <a:rect l="l" t="t" r="r" b="b"/>
                <a:pathLst>
                  <a:path w="1190888" h="1236492">
                    <a:moveTo>
                      <a:pt x="1066428" y="1236492"/>
                    </a:moveTo>
                    <a:lnTo>
                      <a:pt x="124460" y="1236492"/>
                    </a:lnTo>
                    <a:cubicBezTo>
                      <a:pt x="55880" y="1236492"/>
                      <a:pt x="0" y="1180612"/>
                      <a:pt x="0" y="1112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66428" y="0"/>
                    </a:lnTo>
                    <a:cubicBezTo>
                      <a:pt x="1135008" y="0"/>
                      <a:pt x="1190888" y="55880"/>
                      <a:pt x="1190888" y="124460"/>
                    </a:cubicBezTo>
                    <a:lnTo>
                      <a:pt x="1190888" y="1112032"/>
                    </a:lnTo>
                    <a:cubicBezTo>
                      <a:pt x="1190888" y="1180612"/>
                      <a:pt x="1135008" y="1236492"/>
                      <a:pt x="1066428" y="1236492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092551" y="2888307"/>
              <a:ext cx="2689875" cy="2812696"/>
              <a:chOff x="0" y="0"/>
              <a:chExt cx="1190888" cy="123649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90888" cy="1236492"/>
              </a:xfrm>
              <a:custGeom>
                <a:avLst/>
                <a:gdLst/>
                <a:ahLst/>
                <a:cxnLst/>
                <a:rect l="l" t="t" r="r" b="b"/>
                <a:pathLst>
                  <a:path w="1190888" h="1236492">
                    <a:moveTo>
                      <a:pt x="1066428" y="1236492"/>
                    </a:moveTo>
                    <a:lnTo>
                      <a:pt x="124460" y="1236492"/>
                    </a:lnTo>
                    <a:cubicBezTo>
                      <a:pt x="55880" y="1236492"/>
                      <a:pt x="0" y="1180612"/>
                      <a:pt x="0" y="1112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66428" y="0"/>
                    </a:lnTo>
                    <a:cubicBezTo>
                      <a:pt x="1135008" y="0"/>
                      <a:pt x="1190888" y="55880"/>
                      <a:pt x="1190888" y="124460"/>
                    </a:cubicBezTo>
                    <a:lnTo>
                      <a:pt x="1190888" y="1112032"/>
                    </a:lnTo>
                    <a:cubicBezTo>
                      <a:pt x="1190888" y="1180612"/>
                      <a:pt x="1135008" y="1236492"/>
                      <a:pt x="1066428" y="1236492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88417" y="1039460"/>
              <a:ext cx="1834465" cy="1725289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699030" y="1039460"/>
              <a:ext cx="1834465" cy="1725289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609642" y="1039460"/>
              <a:ext cx="1834465" cy="1725289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9520256" y="1039460"/>
              <a:ext cx="1834465" cy="1725289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 sz="120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88417" y="1079042"/>
              <a:ext cx="1834465" cy="1508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905"/>
                </a:lnSpc>
                <a:spcBef>
                  <a:spcPct val="0"/>
                </a:spcBef>
              </a:pPr>
              <a:r>
                <a:rPr lang="en-US" sz="9218" dirty="0">
                  <a:solidFill>
                    <a:srgbClr val="FFFFFF"/>
                  </a:solidFill>
                </a:rPr>
                <a:t>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47303" y="3080760"/>
              <a:ext cx="2316694" cy="417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</a:rPr>
                <a:t>Strength</a:t>
              </a:r>
              <a:endParaRPr lang="en-US" sz="2514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47302" y="3566976"/>
              <a:ext cx="2313375" cy="11689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82492" lvl="1" indent="-241246">
                <a:lnSpc>
                  <a:spcPts val="3128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Niche focus</a:t>
              </a:r>
            </a:p>
            <a:p>
              <a:pPr marL="482492" lvl="1" indent="-241246">
                <a:lnSpc>
                  <a:spcPts val="3128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local partnerships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457915" y="3080760"/>
              <a:ext cx="2316694" cy="417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</a:rPr>
                <a:t>Weaknesses</a:t>
              </a:r>
              <a:endParaRPr lang="en-US" sz="2514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457915" y="3566976"/>
              <a:ext cx="2316694" cy="11581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82492" lvl="1" indent="-241246">
                <a:lnSpc>
                  <a:spcPts val="3128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New entrant</a:t>
              </a:r>
            </a:p>
            <a:p>
              <a:pPr marL="482492" lvl="1" indent="-241246">
                <a:lnSpc>
                  <a:spcPts val="3128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Reliance on local content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237994" y="3080760"/>
              <a:ext cx="2577761" cy="417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</a:rPr>
                <a:t>Opportunities</a:t>
              </a:r>
              <a:endParaRPr lang="en-US" sz="2514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376306" y="3566976"/>
              <a:ext cx="2301138" cy="1953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82492" lvl="1" indent="-241246">
                <a:lnSpc>
                  <a:spcPts val="3128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Expansion to other cities</a:t>
              </a:r>
            </a:p>
            <a:p>
              <a:pPr marL="482492" lvl="1" indent="-241246">
                <a:lnSpc>
                  <a:spcPts val="3128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Integration with other platforms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279142" y="3080760"/>
              <a:ext cx="2316694" cy="417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</a:rPr>
                <a:t>Threats</a:t>
              </a:r>
              <a:endParaRPr lang="en-US" sz="2514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279142" y="3566976"/>
              <a:ext cx="2503284" cy="1953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82492" lvl="1" indent="-241246">
                <a:lnSpc>
                  <a:spcPts val="3128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Established competitors</a:t>
              </a:r>
            </a:p>
            <a:p>
              <a:pPr marL="482492" lvl="1" indent="-241246">
                <a:lnSpc>
                  <a:spcPts val="3128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Changing student behaviors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699030" y="1079042"/>
              <a:ext cx="1834465" cy="1508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905"/>
                </a:lnSpc>
                <a:spcBef>
                  <a:spcPct val="0"/>
                </a:spcBef>
              </a:pPr>
              <a:r>
                <a:rPr lang="en-US" sz="9218" dirty="0">
                  <a:solidFill>
                    <a:srgbClr val="FFFFFF"/>
                  </a:solidFill>
                </a:rPr>
                <a:t>W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609642" y="1079042"/>
              <a:ext cx="1834465" cy="1508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905"/>
                </a:lnSpc>
                <a:spcBef>
                  <a:spcPct val="0"/>
                </a:spcBef>
              </a:pPr>
              <a:r>
                <a:rPr lang="en-US" sz="9218" dirty="0">
                  <a:solidFill>
                    <a:srgbClr val="FFFFFF"/>
                  </a:solidFill>
                </a:rPr>
                <a:t>O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520256" y="1079042"/>
              <a:ext cx="1834465" cy="1508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905"/>
                </a:lnSpc>
                <a:spcBef>
                  <a:spcPct val="0"/>
                </a:spcBef>
              </a:pPr>
              <a:r>
                <a:rPr lang="en-US" sz="9218" dirty="0">
                  <a:solidFill>
                    <a:srgbClr val="FFFFFF"/>
                  </a:solidFill>
                </a:rPr>
                <a:t>T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463DC58-D4E5-068E-88EA-356FFA76C8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463DC58-D4E5-068E-88EA-356FFA76C8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3577D7D-08F5-3CC7-FECA-5338E96EECEC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5BA389-C1EB-039A-A167-5C87C89561A1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B9518-6243-E4B3-934F-78A356695D7C}"/>
              </a:ext>
            </a:extLst>
          </p:cNvPr>
          <p:cNvSpPr txBox="1"/>
          <p:nvPr/>
        </p:nvSpPr>
        <p:spPr>
          <a:xfrm>
            <a:off x="5905429" y="3152001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3600" dirty="0">
                <a:solidFill>
                  <a:srgbClr val="F5F6FA"/>
                </a:solidFill>
                <a:latin typeface="Segoe UI Black"/>
              </a:rPr>
              <a:t>OUR</a:t>
            </a:r>
            <a:r>
              <a:rPr kumimoji="0" lang="de-DE" alt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 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A78BD-40CA-1A03-3C3D-111B4C068940}"/>
              </a:ext>
            </a:extLst>
          </p:cNvPr>
          <p:cNvSpPr txBox="1">
            <a:spLocks/>
          </p:cNvSpPr>
          <p:nvPr/>
        </p:nvSpPr>
        <p:spPr>
          <a:xfrm>
            <a:off x="1448017" y="2176780"/>
            <a:ext cx="3850640" cy="2504440"/>
          </a:xfrm>
          <a:prstGeom prst="rect">
            <a:avLst/>
          </a:prstGeom>
        </p:spPr>
        <p:txBody>
          <a:bodyPr lIns="0" tIns="0" rIns="0" bIns="0" numCol="1"/>
          <a:lstStyle>
            <a:lvl1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•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2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25000" b="0" i="0" u="none" strike="noStrike" kern="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01</a:t>
            </a:r>
            <a:endParaRPr kumimoji="0" lang="en-US" sz="25000" b="0" i="0" u="none" strike="noStrike" kern="0" cap="none" spc="0" normalizeH="0" baseline="0" noProof="0" dirty="0">
              <a:ln>
                <a:noFill/>
              </a:ln>
              <a:solidFill>
                <a:srgbClr val="00A8FF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5240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blue table with blue check marks&#10;&#10;Description automatically generated">
            <a:extLst>
              <a:ext uri="{FF2B5EF4-FFF2-40B4-BE49-F238E27FC236}">
                <a16:creationId xmlns:a16="http://schemas.microsoft.com/office/drawing/2014/main" id="{69E4981E-1721-72B7-D4F1-C865246C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20001" r="10972" b="20000"/>
          <a:stretch/>
        </p:blipFill>
        <p:spPr>
          <a:xfrm>
            <a:off x="1939808" y="736600"/>
            <a:ext cx="8312385" cy="4775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6387616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463DC58-D4E5-068E-88EA-356FFA76C8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463DC58-D4E5-068E-88EA-356FFA76C8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3577D7D-08F5-3CC7-FECA-5338E96EECEC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5BA389-C1EB-039A-A167-5C87C89561A1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B9518-6243-E4B3-934F-78A356695D7C}"/>
              </a:ext>
            </a:extLst>
          </p:cNvPr>
          <p:cNvSpPr txBox="1"/>
          <p:nvPr/>
        </p:nvSpPr>
        <p:spPr>
          <a:xfrm>
            <a:off x="5905429" y="3152001"/>
            <a:ext cx="6189674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3600" noProof="0" dirty="0">
                <a:solidFill>
                  <a:srgbClr val="F5F6FA"/>
                </a:solidFill>
                <a:latin typeface="Segoe UI Black"/>
              </a:rPr>
              <a:t>OUR </a:t>
            </a:r>
            <a:r>
              <a:rPr lang="de-DE" altLang="de-DE" sz="3600" dirty="0">
                <a:solidFill>
                  <a:srgbClr val="F5F6FA"/>
                </a:solidFill>
                <a:latin typeface="Segoe UI Black"/>
              </a:rPr>
              <a:t>VISION</a:t>
            </a:r>
            <a:endParaRPr kumimoji="0" lang="de-DE" altLang="de-DE" sz="3600" b="0" i="0" u="none" strike="noStrike" kern="120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A78BD-40CA-1A03-3C3D-111B4C068940}"/>
              </a:ext>
            </a:extLst>
          </p:cNvPr>
          <p:cNvSpPr txBox="1">
            <a:spLocks/>
          </p:cNvSpPr>
          <p:nvPr/>
        </p:nvSpPr>
        <p:spPr>
          <a:xfrm>
            <a:off x="1274605" y="2176780"/>
            <a:ext cx="4024052" cy="2504440"/>
          </a:xfrm>
          <a:prstGeom prst="rect">
            <a:avLst/>
          </a:prstGeom>
        </p:spPr>
        <p:txBody>
          <a:bodyPr lIns="0" tIns="0" rIns="0" bIns="0" numCol="1"/>
          <a:lstStyle>
            <a:lvl1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​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spcBef>
                <a:spcPts val="700"/>
              </a:spcBef>
              <a:buFont typeface="Arial" panose="020B0604020202020204" pitchFamily="34" charset="0"/>
              <a:buChar char="•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–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6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2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4000" indent="-2520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-"/>
              <a:defRPr sz="2400" ker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25000" b="0" i="0" u="none" strike="noStrike" kern="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Black"/>
                <a:ea typeface="+mn-ea"/>
                <a:cs typeface="+mn-cs"/>
              </a:rPr>
              <a:t>06</a:t>
            </a:r>
            <a:endParaRPr kumimoji="0" lang="en-US" sz="25000" b="0" i="0" u="none" strike="noStrike" kern="0" cap="none" spc="0" normalizeH="0" baseline="0" noProof="0" dirty="0">
              <a:ln>
                <a:noFill/>
              </a:ln>
              <a:solidFill>
                <a:srgbClr val="00A8FF"/>
              </a:solidFill>
              <a:effectLst/>
              <a:uLnTx/>
              <a:uFillTx/>
              <a:latin typeface="Segoe UI Blac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3025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03536" y="0"/>
            <a:ext cx="1639269" cy="13771165"/>
            <a:chOff x="0" y="0"/>
            <a:chExt cx="3278538" cy="27542329"/>
          </a:xfrm>
        </p:grpSpPr>
        <p:sp>
          <p:nvSpPr>
            <p:cNvPr id="3" name="Freeform 3"/>
            <p:cNvSpPr/>
            <p:nvPr/>
          </p:nvSpPr>
          <p:spPr>
            <a:xfrm>
              <a:off x="0" y="18277658"/>
              <a:ext cx="3262342" cy="4694018"/>
            </a:xfrm>
            <a:custGeom>
              <a:avLst/>
              <a:gdLst/>
              <a:ahLst/>
              <a:cxnLst/>
              <a:rect l="l" t="t" r="r" b="b"/>
              <a:pathLst>
                <a:path w="3262342" h="4694018">
                  <a:moveTo>
                    <a:pt x="0" y="0"/>
                  </a:moveTo>
                  <a:lnTo>
                    <a:pt x="3262342" y="0"/>
                  </a:lnTo>
                  <a:lnTo>
                    <a:pt x="3262342" y="4694017"/>
                  </a:lnTo>
                  <a:lnTo>
                    <a:pt x="0" y="4694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262342" cy="4694018"/>
            </a:xfrm>
            <a:custGeom>
              <a:avLst/>
              <a:gdLst/>
              <a:ahLst/>
              <a:cxnLst/>
              <a:rect l="l" t="t" r="r" b="b"/>
              <a:pathLst>
                <a:path w="3262342" h="4694018">
                  <a:moveTo>
                    <a:pt x="0" y="0"/>
                  </a:moveTo>
                  <a:lnTo>
                    <a:pt x="3262342" y="0"/>
                  </a:lnTo>
                  <a:lnTo>
                    <a:pt x="3262342" y="4694018"/>
                  </a:lnTo>
                  <a:lnTo>
                    <a:pt x="0" y="4694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4570871"/>
              <a:ext cx="3262342" cy="4694018"/>
            </a:xfrm>
            <a:custGeom>
              <a:avLst/>
              <a:gdLst/>
              <a:ahLst/>
              <a:cxnLst/>
              <a:rect l="l" t="t" r="r" b="b"/>
              <a:pathLst>
                <a:path w="3262342" h="4694018">
                  <a:moveTo>
                    <a:pt x="0" y="0"/>
                  </a:moveTo>
                  <a:lnTo>
                    <a:pt x="3262342" y="0"/>
                  </a:lnTo>
                  <a:lnTo>
                    <a:pt x="3262342" y="4694018"/>
                  </a:lnTo>
                  <a:lnTo>
                    <a:pt x="0" y="4694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38737"/>
              <a:ext cx="3262342" cy="4694018"/>
            </a:xfrm>
            <a:custGeom>
              <a:avLst/>
              <a:gdLst/>
              <a:ahLst/>
              <a:cxnLst/>
              <a:rect l="l" t="t" r="r" b="b"/>
              <a:pathLst>
                <a:path w="3262342" h="4694018">
                  <a:moveTo>
                    <a:pt x="0" y="0"/>
                  </a:moveTo>
                  <a:lnTo>
                    <a:pt x="3262342" y="0"/>
                  </a:lnTo>
                  <a:lnTo>
                    <a:pt x="3262342" y="4694017"/>
                  </a:lnTo>
                  <a:lnTo>
                    <a:pt x="0" y="4694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3709299"/>
              <a:ext cx="3262342" cy="4694018"/>
            </a:xfrm>
            <a:custGeom>
              <a:avLst/>
              <a:gdLst/>
              <a:ahLst/>
              <a:cxnLst/>
              <a:rect l="l" t="t" r="r" b="b"/>
              <a:pathLst>
                <a:path w="3262342" h="4694018">
                  <a:moveTo>
                    <a:pt x="0" y="0"/>
                  </a:moveTo>
                  <a:lnTo>
                    <a:pt x="3262342" y="0"/>
                  </a:lnTo>
                  <a:lnTo>
                    <a:pt x="3262342" y="4694018"/>
                  </a:lnTo>
                  <a:lnTo>
                    <a:pt x="0" y="4694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196" y="22848311"/>
              <a:ext cx="3262342" cy="4694018"/>
            </a:xfrm>
            <a:custGeom>
              <a:avLst/>
              <a:gdLst/>
              <a:ahLst/>
              <a:cxnLst/>
              <a:rect l="l" t="t" r="r" b="b"/>
              <a:pathLst>
                <a:path w="3262342" h="4694018">
                  <a:moveTo>
                    <a:pt x="0" y="0"/>
                  </a:moveTo>
                  <a:lnTo>
                    <a:pt x="3262342" y="0"/>
                  </a:lnTo>
                  <a:lnTo>
                    <a:pt x="3262342" y="4694018"/>
                  </a:lnTo>
                  <a:lnTo>
                    <a:pt x="0" y="4694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98343" y="130464"/>
            <a:ext cx="3107965" cy="959549"/>
            <a:chOff x="0" y="0"/>
            <a:chExt cx="1316323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DAF54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084515" y="183418"/>
            <a:ext cx="854709" cy="853641"/>
          </a:xfrm>
          <a:custGeom>
            <a:avLst/>
            <a:gdLst/>
            <a:ahLst/>
            <a:cxnLst/>
            <a:rect l="l" t="t" r="r" b="b"/>
            <a:pathLst>
              <a:path w="1282064" h="1280462">
                <a:moveTo>
                  <a:pt x="0" y="0"/>
                </a:moveTo>
                <a:lnTo>
                  <a:pt x="1282064" y="0"/>
                </a:lnTo>
                <a:lnTo>
                  <a:pt x="1282064" y="1280461"/>
                </a:lnTo>
                <a:lnTo>
                  <a:pt x="0" y="1280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13"/>
          <p:cNvGrpSpPr/>
          <p:nvPr/>
        </p:nvGrpSpPr>
        <p:grpSpPr>
          <a:xfrm>
            <a:off x="3898343" y="2409190"/>
            <a:ext cx="3107965" cy="959549"/>
            <a:chOff x="0" y="0"/>
            <a:chExt cx="1316323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7663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898343" y="4690098"/>
            <a:ext cx="3107965" cy="959549"/>
            <a:chOff x="0" y="0"/>
            <a:chExt cx="1316323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6477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613062" y="1271723"/>
            <a:ext cx="3107965" cy="959549"/>
            <a:chOff x="0" y="0"/>
            <a:chExt cx="1316323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9152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4892189" y="1759270"/>
            <a:ext cx="611347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23" name="TextBox 23"/>
          <p:cNvSpPr txBox="1"/>
          <p:nvPr/>
        </p:nvSpPr>
        <p:spPr>
          <a:xfrm>
            <a:off x="8115100" y="395772"/>
            <a:ext cx="1178806" cy="21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 Bold"/>
              </a:rPr>
              <a:t>OCTOBER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15101" y="590089"/>
            <a:ext cx="668191" cy="21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"/>
              </a:rPr>
              <a:t>2023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63248" y="469416"/>
            <a:ext cx="1894789" cy="48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2865" lvl="1" indent="-101432">
              <a:lnSpc>
                <a:spcPts val="1315"/>
              </a:lnSpc>
              <a:buFont typeface="Arial"/>
              <a:buChar char="•"/>
            </a:pPr>
            <a:r>
              <a:rPr lang="en-US" sz="939">
                <a:solidFill>
                  <a:srgbClr val="FFFFFF"/>
                </a:solidFill>
                <a:latin typeface="Montserrat"/>
              </a:rPr>
              <a:t>Launch in DFW Metroplex</a:t>
            </a:r>
          </a:p>
          <a:p>
            <a:pPr marL="202865" lvl="1" indent="-101432">
              <a:lnSpc>
                <a:spcPts val="1315"/>
              </a:lnSpc>
              <a:buFont typeface="Arial"/>
              <a:buChar char="•"/>
            </a:pPr>
            <a:r>
              <a:rPr lang="en-US" sz="939">
                <a:solidFill>
                  <a:srgbClr val="FFFFFF"/>
                </a:solidFill>
                <a:latin typeface="Montserrat"/>
              </a:rPr>
              <a:t>Website Launch</a:t>
            </a:r>
          </a:p>
          <a:p>
            <a:pPr>
              <a:lnSpc>
                <a:spcPts val="1315"/>
              </a:lnSpc>
            </a:pPr>
            <a:endParaRPr lang="en-US" sz="93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263248" y="2754493"/>
            <a:ext cx="1821267" cy="3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3810" lvl="1" indent="-96906">
              <a:lnSpc>
                <a:spcPts val="1257"/>
              </a:lnSpc>
              <a:buFont typeface="Arial"/>
              <a:buChar char="•"/>
            </a:pPr>
            <a:r>
              <a:rPr lang="en-US" sz="897">
                <a:solidFill>
                  <a:srgbClr val="FFFFFF"/>
                </a:solidFill>
                <a:latin typeface="Montserrat"/>
              </a:rPr>
              <a:t>Collaborate with Organizations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63248" y="5035400"/>
            <a:ext cx="1821267" cy="1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3810" lvl="1" indent="-96906">
              <a:lnSpc>
                <a:spcPts val="1257"/>
              </a:lnSpc>
              <a:buFont typeface="Arial"/>
              <a:buChar char="•"/>
            </a:pPr>
            <a:r>
              <a:rPr lang="en-US" sz="897">
                <a:solidFill>
                  <a:srgbClr val="FFFFFF"/>
                </a:solidFill>
                <a:latin typeface="Montserrat"/>
              </a:rPr>
              <a:t>Social Media Integration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5689560" y="1332450"/>
            <a:ext cx="854709" cy="853641"/>
          </a:xfrm>
          <a:custGeom>
            <a:avLst/>
            <a:gdLst/>
            <a:ahLst/>
            <a:cxnLst/>
            <a:rect l="l" t="t" r="r" b="b"/>
            <a:pathLst>
              <a:path w="1282064" h="1280462">
                <a:moveTo>
                  <a:pt x="0" y="0"/>
                </a:moveTo>
                <a:lnTo>
                  <a:pt x="1282064" y="0"/>
                </a:lnTo>
                <a:lnTo>
                  <a:pt x="1282064" y="1280462"/>
                </a:lnTo>
                <a:lnTo>
                  <a:pt x="0" y="128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9" name="TextBox 29"/>
          <p:cNvSpPr txBox="1"/>
          <p:nvPr/>
        </p:nvSpPr>
        <p:spPr>
          <a:xfrm>
            <a:off x="6549801" y="1382709"/>
            <a:ext cx="2076575" cy="70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3"/>
              </a:lnSpc>
            </a:pPr>
            <a:endParaRPr sz="1200"/>
          </a:p>
          <a:p>
            <a:pPr marL="220979" lvl="1" indent="-110490">
              <a:lnSpc>
                <a:spcPts val="1433"/>
              </a:lnSpc>
              <a:buFont typeface="Arial"/>
              <a:buChar char="•"/>
            </a:pPr>
            <a:r>
              <a:rPr lang="en-US" sz="1023">
                <a:solidFill>
                  <a:srgbClr val="FFFFFF"/>
                </a:solidFill>
                <a:latin typeface="Montserrat"/>
              </a:rPr>
              <a:t>Launch on iOS App</a:t>
            </a:r>
          </a:p>
          <a:p>
            <a:pPr>
              <a:lnSpc>
                <a:spcPts val="1433"/>
              </a:lnSpc>
            </a:pPr>
            <a:r>
              <a:rPr lang="en-US" sz="1023">
                <a:solidFill>
                  <a:srgbClr val="FFFFFF"/>
                </a:solidFill>
                <a:latin typeface="Montserrat"/>
              </a:rPr>
              <a:t>.</a:t>
            </a:r>
          </a:p>
          <a:p>
            <a:pPr>
              <a:lnSpc>
                <a:spcPts val="1433"/>
              </a:lnSpc>
            </a:pPr>
            <a:endParaRPr lang="en-US" sz="102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09692" y="427522"/>
            <a:ext cx="40435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366">
                <a:solidFill>
                  <a:srgbClr val="DDAF54"/>
                </a:solidFill>
                <a:latin typeface="Montserrat Heavy"/>
              </a:rPr>
              <a:t>1</a:t>
            </a:r>
          </a:p>
        </p:txBody>
      </p:sp>
      <p:sp>
        <p:nvSpPr>
          <p:cNvPr id="31" name="Freeform 31"/>
          <p:cNvSpPr/>
          <p:nvPr/>
        </p:nvSpPr>
        <p:spPr>
          <a:xfrm>
            <a:off x="6084515" y="2464453"/>
            <a:ext cx="854709" cy="853641"/>
          </a:xfrm>
          <a:custGeom>
            <a:avLst/>
            <a:gdLst/>
            <a:ahLst/>
            <a:cxnLst/>
            <a:rect l="l" t="t" r="r" b="b"/>
            <a:pathLst>
              <a:path w="1282064" h="1280462">
                <a:moveTo>
                  <a:pt x="0" y="0"/>
                </a:moveTo>
                <a:lnTo>
                  <a:pt x="1282064" y="0"/>
                </a:lnTo>
                <a:lnTo>
                  <a:pt x="1282064" y="1280462"/>
                </a:lnTo>
                <a:lnTo>
                  <a:pt x="0" y="128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2" name="TextBox 32"/>
          <p:cNvSpPr txBox="1"/>
          <p:nvPr/>
        </p:nvSpPr>
        <p:spPr>
          <a:xfrm>
            <a:off x="6158036" y="2736498"/>
            <a:ext cx="70766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366">
                <a:solidFill>
                  <a:srgbClr val="D67663"/>
                </a:solidFill>
                <a:latin typeface="Montserrat Heavy"/>
              </a:rPr>
              <a:t>3</a:t>
            </a:r>
          </a:p>
        </p:txBody>
      </p:sp>
      <p:sp>
        <p:nvSpPr>
          <p:cNvPr id="33" name="Freeform 33"/>
          <p:cNvSpPr/>
          <p:nvPr/>
        </p:nvSpPr>
        <p:spPr>
          <a:xfrm>
            <a:off x="6084515" y="4744506"/>
            <a:ext cx="854709" cy="853641"/>
          </a:xfrm>
          <a:custGeom>
            <a:avLst/>
            <a:gdLst/>
            <a:ahLst/>
            <a:cxnLst/>
            <a:rect l="l" t="t" r="r" b="b"/>
            <a:pathLst>
              <a:path w="1282064" h="1280462">
                <a:moveTo>
                  <a:pt x="0" y="0"/>
                </a:moveTo>
                <a:lnTo>
                  <a:pt x="1282064" y="0"/>
                </a:lnTo>
                <a:lnTo>
                  <a:pt x="1282064" y="1280462"/>
                </a:lnTo>
                <a:lnTo>
                  <a:pt x="0" y="128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4" name="TextBox 34"/>
          <p:cNvSpPr txBox="1"/>
          <p:nvPr/>
        </p:nvSpPr>
        <p:spPr>
          <a:xfrm>
            <a:off x="6298641" y="4941975"/>
            <a:ext cx="404355" cy="43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960">
                <a:solidFill>
                  <a:srgbClr val="C96477"/>
                </a:solidFill>
                <a:latin typeface="Montserrat Heavy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914737" y="1588271"/>
            <a:ext cx="40435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366">
                <a:solidFill>
                  <a:srgbClr val="D69152"/>
                </a:solidFill>
                <a:latin typeface="Montserrat Heavy"/>
              </a:rPr>
              <a:t>2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5613062" y="3547512"/>
            <a:ext cx="3107965" cy="959549"/>
            <a:chOff x="0" y="0"/>
            <a:chExt cx="1316323" cy="406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A5555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9" name="AutoShape 39"/>
          <p:cNvSpPr/>
          <p:nvPr/>
        </p:nvSpPr>
        <p:spPr>
          <a:xfrm flipH="1">
            <a:off x="4591460" y="4035059"/>
            <a:ext cx="912075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40" name="Freeform 40"/>
          <p:cNvSpPr/>
          <p:nvPr/>
        </p:nvSpPr>
        <p:spPr>
          <a:xfrm>
            <a:off x="5689560" y="3608238"/>
            <a:ext cx="854709" cy="853641"/>
          </a:xfrm>
          <a:custGeom>
            <a:avLst/>
            <a:gdLst/>
            <a:ahLst/>
            <a:cxnLst/>
            <a:rect l="l" t="t" r="r" b="b"/>
            <a:pathLst>
              <a:path w="1282064" h="1280462">
                <a:moveTo>
                  <a:pt x="0" y="0"/>
                </a:moveTo>
                <a:lnTo>
                  <a:pt x="1282064" y="0"/>
                </a:lnTo>
                <a:lnTo>
                  <a:pt x="1282064" y="1280462"/>
                </a:lnTo>
                <a:lnTo>
                  <a:pt x="0" y="128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1" name="TextBox 41"/>
          <p:cNvSpPr txBox="1"/>
          <p:nvPr/>
        </p:nvSpPr>
        <p:spPr>
          <a:xfrm>
            <a:off x="6627929" y="3892813"/>
            <a:ext cx="1821267" cy="4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3810" lvl="1" indent="-96906">
              <a:lnSpc>
                <a:spcPts val="1257"/>
              </a:lnSpc>
              <a:buFont typeface="Arial"/>
              <a:buChar char="•"/>
            </a:pPr>
            <a:r>
              <a:rPr lang="en-US" sz="897">
                <a:solidFill>
                  <a:srgbClr val="FFFFFF"/>
                </a:solidFill>
                <a:latin typeface="Montserrat"/>
              </a:rPr>
              <a:t>Event Management Portal for Hosts</a:t>
            </a:r>
          </a:p>
          <a:p>
            <a:pPr marL="193810" lvl="1" indent="-96906">
              <a:lnSpc>
                <a:spcPts val="1257"/>
              </a:lnSpc>
              <a:buFont typeface="Arial"/>
              <a:buChar char="•"/>
            </a:pPr>
            <a:r>
              <a:rPr lang="en-US" sz="897">
                <a:solidFill>
                  <a:srgbClr val="FFFFFF"/>
                </a:solidFill>
                <a:latin typeface="Montserrat"/>
              </a:rPr>
              <a:t>Launch on Android App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894286" y="3856287"/>
            <a:ext cx="40435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366">
                <a:solidFill>
                  <a:srgbClr val="AA5555"/>
                </a:solidFill>
                <a:latin typeface="Montserrat Heavy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404302" y="3811065"/>
            <a:ext cx="1155693" cy="21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 Bold"/>
              </a:rPr>
              <a:t>JANUARY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595057" y="4030833"/>
            <a:ext cx="668191" cy="21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"/>
              </a:rPr>
              <a:t>2024</a:t>
            </a:r>
          </a:p>
        </p:txBody>
      </p:sp>
      <p:sp>
        <p:nvSpPr>
          <p:cNvPr id="45" name="AutoShape 45"/>
          <p:cNvSpPr/>
          <p:nvPr/>
        </p:nvSpPr>
        <p:spPr>
          <a:xfrm>
            <a:off x="7134706" y="2896737"/>
            <a:ext cx="783037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46" name="TextBox 46"/>
          <p:cNvSpPr txBox="1"/>
          <p:nvPr/>
        </p:nvSpPr>
        <p:spPr>
          <a:xfrm>
            <a:off x="8052836" y="2704747"/>
            <a:ext cx="1147081" cy="21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 Bold"/>
              </a:rPr>
              <a:t>DECEMBER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052836" y="2900877"/>
            <a:ext cx="668191" cy="21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"/>
              </a:rPr>
              <a:t>2023</a:t>
            </a:r>
          </a:p>
        </p:txBody>
      </p:sp>
      <p:sp>
        <p:nvSpPr>
          <p:cNvPr id="48" name="AutoShape 48"/>
          <p:cNvSpPr/>
          <p:nvPr/>
        </p:nvSpPr>
        <p:spPr>
          <a:xfrm>
            <a:off x="7134706" y="5181531"/>
            <a:ext cx="783037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49" name="TextBox 49"/>
          <p:cNvSpPr txBox="1"/>
          <p:nvPr/>
        </p:nvSpPr>
        <p:spPr>
          <a:xfrm>
            <a:off x="8052836" y="4968708"/>
            <a:ext cx="985907" cy="21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 Bold"/>
              </a:rPr>
              <a:t>FEBRUARY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052836" y="5154157"/>
            <a:ext cx="668191" cy="21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"/>
              </a:rPr>
              <a:t>2024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685401" y="1543049"/>
            <a:ext cx="1155693" cy="21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 Bold"/>
              </a:rPr>
              <a:t>NOVEMBER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891805" y="1736329"/>
            <a:ext cx="668191" cy="21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7"/>
              </a:lnSpc>
            </a:pPr>
            <a:r>
              <a:rPr lang="en-US" sz="1305">
                <a:solidFill>
                  <a:srgbClr val="FFFFFF"/>
                </a:solidFill>
                <a:latin typeface="Montserrat"/>
              </a:rPr>
              <a:t>2023</a:t>
            </a:r>
          </a:p>
        </p:txBody>
      </p:sp>
      <p:sp>
        <p:nvSpPr>
          <p:cNvPr id="53" name="AutoShape 53"/>
          <p:cNvSpPr/>
          <p:nvPr/>
        </p:nvSpPr>
        <p:spPr>
          <a:xfrm>
            <a:off x="7134706" y="598521"/>
            <a:ext cx="783037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54" name="Group 54"/>
          <p:cNvGrpSpPr/>
          <p:nvPr/>
        </p:nvGrpSpPr>
        <p:grpSpPr>
          <a:xfrm>
            <a:off x="5613061" y="5827447"/>
            <a:ext cx="3130848" cy="966614"/>
            <a:chOff x="0" y="0"/>
            <a:chExt cx="1316323" cy="4064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94154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6635400" y="6175385"/>
            <a:ext cx="1834677" cy="320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945" lvl="1" indent="-97155">
              <a:lnSpc>
                <a:spcPts val="1265"/>
              </a:lnSpc>
              <a:buFont typeface="Arial"/>
              <a:buChar char="•"/>
            </a:pPr>
            <a:r>
              <a:rPr lang="en-US" sz="900">
                <a:solidFill>
                  <a:srgbClr val="FFFFFF"/>
                </a:solidFill>
                <a:latin typeface="Montserrat"/>
              </a:rPr>
              <a:t>Calendar integration</a:t>
            </a:r>
            <a:endParaRPr lang="en-US"/>
          </a:p>
          <a:p>
            <a:pPr marL="194945" lvl="1" indent="-97155">
              <a:lnSpc>
                <a:spcPts val="1265"/>
              </a:lnSpc>
              <a:buFont typeface="Arial"/>
              <a:buChar char="•"/>
            </a:pPr>
            <a:r>
              <a:rPr lang="en-US" sz="900">
                <a:solidFill>
                  <a:srgbClr val="FFFFFF"/>
                </a:solidFill>
                <a:latin typeface="Montserrat"/>
              </a:rPr>
              <a:t>Push notification</a:t>
            </a:r>
          </a:p>
        </p:txBody>
      </p:sp>
      <p:sp>
        <p:nvSpPr>
          <p:cNvPr id="58" name="Freeform 58"/>
          <p:cNvSpPr/>
          <p:nvPr/>
        </p:nvSpPr>
        <p:spPr>
          <a:xfrm>
            <a:off x="5730682" y="5906379"/>
            <a:ext cx="854709" cy="853641"/>
          </a:xfrm>
          <a:custGeom>
            <a:avLst/>
            <a:gdLst/>
            <a:ahLst/>
            <a:cxnLst/>
            <a:rect l="l" t="t" r="r" b="b"/>
            <a:pathLst>
              <a:path w="1282064" h="1280462">
                <a:moveTo>
                  <a:pt x="0" y="0"/>
                </a:moveTo>
                <a:lnTo>
                  <a:pt x="1282064" y="0"/>
                </a:lnTo>
                <a:lnTo>
                  <a:pt x="1282064" y="1280461"/>
                </a:lnTo>
                <a:lnTo>
                  <a:pt x="0" y="1280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9" name="TextBox 59"/>
          <p:cNvSpPr txBox="1"/>
          <p:nvPr/>
        </p:nvSpPr>
        <p:spPr>
          <a:xfrm>
            <a:off x="5955859" y="6132247"/>
            <a:ext cx="404355" cy="43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960">
                <a:solidFill>
                  <a:srgbClr val="C96477"/>
                </a:solidFill>
                <a:latin typeface="Montserrat Bold"/>
              </a:rPr>
              <a:t>6</a:t>
            </a:r>
          </a:p>
        </p:txBody>
      </p:sp>
      <p:sp>
        <p:nvSpPr>
          <p:cNvPr id="60" name="AutoShape 60"/>
          <p:cNvSpPr/>
          <p:nvPr/>
        </p:nvSpPr>
        <p:spPr>
          <a:xfrm flipH="1">
            <a:off x="5057721" y="6390983"/>
            <a:ext cx="422311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61" name="TextBox 61"/>
          <p:cNvSpPr txBox="1"/>
          <p:nvPr/>
        </p:nvSpPr>
        <p:spPr>
          <a:xfrm>
            <a:off x="3898343" y="6243422"/>
            <a:ext cx="1231738" cy="442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33"/>
              </a:lnSpc>
            </a:pPr>
            <a:r>
              <a:rPr lang="en-US" sz="1309">
                <a:solidFill>
                  <a:srgbClr val="FFFFFF"/>
                </a:solidFill>
                <a:latin typeface="Montserrat Bold"/>
              </a:rPr>
              <a:t>MARCH</a:t>
            </a:r>
          </a:p>
          <a:p>
            <a:pPr>
              <a:lnSpc>
                <a:spcPts val="1833"/>
              </a:lnSpc>
            </a:pPr>
            <a:r>
              <a:rPr lang="en-US" sz="1309">
                <a:solidFill>
                  <a:srgbClr val="FFFFFF"/>
                </a:solidFill>
                <a:latin typeface="Montserrat Bold"/>
              </a:rPr>
              <a:t>2024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451E1-6E09-C8CE-6B98-281E07AAFE5B}"/>
              </a:ext>
            </a:extLst>
          </p:cNvPr>
          <p:cNvSpPr txBox="1"/>
          <p:nvPr/>
        </p:nvSpPr>
        <p:spPr>
          <a:xfrm>
            <a:off x="950976" y="452052"/>
            <a:ext cx="358240" cy="5732084"/>
          </a:xfrm>
          <a:prstGeom prst="rect">
            <a:avLst/>
          </a:prstGeom>
          <a:noFill/>
        </p:spPr>
        <p:txBody>
          <a:bodyPr vert="wordArtVert" wrap="square" lIns="0" tIns="0" rIns="0" bIns="0" numCol="1" rtlCol="0" anchor="ctr">
            <a:spAutoFit/>
          </a:bodyPr>
          <a:lstStyle/>
          <a:p>
            <a:pPr algn="l"/>
            <a:r>
              <a:rPr lang="en-US" b="1" kern="0" dirty="0"/>
              <a:t>PRODUCT TIMELINE</a:t>
            </a: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8104" y="-6910881"/>
            <a:ext cx="1651339" cy="13872561"/>
            <a:chOff x="0" y="0"/>
            <a:chExt cx="3302677" cy="27745122"/>
          </a:xfrm>
        </p:grpSpPr>
        <p:sp>
          <p:nvSpPr>
            <p:cNvPr id="3" name="Freeform 3"/>
            <p:cNvSpPr/>
            <p:nvPr/>
          </p:nvSpPr>
          <p:spPr>
            <a:xfrm>
              <a:off x="0" y="18412235"/>
              <a:ext cx="3286363" cy="4728579"/>
            </a:xfrm>
            <a:custGeom>
              <a:avLst/>
              <a:gdLst/>
              <a:ahLst/>
              <a:cxnLst/>
              <a:rect l="l" t="t" r="r" b="b"/>
              <a:pathLst>
                <a:path w="3286363" h="4728579">
                  <a:moveTo>
                    <a:pt x="0" y="0"/>
                  </a:moveTo>
                  <a:lnTo>
                    <a:pt x="3286363" y="0"/>
                  </a:lnTo>
                  <a:lnTo>
                    <a:pt x="3286363" y="4728579"/>
                  </a:lnTo>
                  <a:lnTo>
                    <a:pt x="0" y="472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286363" cy="4728579"/>
            </a:xfrm>
            <a:custGeom>
              <a:avLst/>
              <a:gdLst/>
              <a:ahLst/>
              <a:cxnLst/>
              <a:rect l="l" t="t" r="r" b="b"/>
              <a:pathLst>
                <a:path w="3286363" h="4728579">
                  <a:moveTo>
                    <a:pt x="0" y="0"/>
                  </a:moveTo>
                  <a:lnTo>
                    <a:pt x="3286363" y="0"/>
                  </a:lnTo>
                  <a:lnTo>
                    <a:pt x="3286363" y="4728579"/>
                  </a:lnTo>
                  <a:lnTo>
                    <a:pt x="0" y="472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4604526"/>
              <a:ext cx="3286363" cy="4728579"/>
            </a:xfrm>
            <a:custGeom>
              <a:avLst/>
              <a:gdLst/>
              <a:ahLst/>
              <a:cxnLst/>
              <a:rect l="l" t="t" r="r" b="b"/>
              <a:pathLst>
                <a:path w="3286363" h="4728579">
                  <a:moveTo>
                    <a:pt x="0" y="0"/>
                  </a:moveTo>
                  <a:lnTo>
                    <a:pt x="3286363" y="0"/>
                  </a:lnTo>
                  <a:lnTo>
                    <a:pt x="3286363" y="4728580"/>
                  </a:lnTo>
                  <a:lnTo>
                    <a:pt x="0" y="4728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206025"/>
              <a:ext cx="3286363" cy="4728579"/>
            </a:xfrm>
            <a:custGeom>
              <a:avLst/>
              <a:gdLst/>
              <a:ahLst/>
              <a:cxnLst/>
              <a:rect l="l" t="t" r="r" b="b"/>
              <a:pathLst>
                <a:path w="3286363" h="4728579">
                  <a:moveTo>
                    <a:pt x="0" y="0"/>
                  </a:moveTo>
                  <a:lnTo>
                    <a:pt x="3286363" y="0"/>
                  </a:lnTo>
                  <a:lnTo>
                    <a:pt x="3286363" y="4728579"/>
                  </a:lnTo>
                  <a:lnTo>
                    <a:pt x="0" y="472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3810240"/>
              <a:ext cx="3286363" cy="4728579"/>
            </a:xfrm>
            <a:custGeom>
              <a:avLst/>
              <a:gdLst/>
              <a:ahLst/>
              <a:cxnLst/>
              <a:rect l="l" t="t" r="r" b="b"/>
              <a:pathLst>
                <a:path w="3286363" h="4728579">
                  <a:moveTo>
                    <a:pt x="0" y="0"/>
                  </a:moveTo>
                  <a:lnTo>
                    <a:pt x="3286363" y="0"/>
                  </a:lnTo>
                  <a:lnTo>
                    <a:pt x="3286363" y="4728579"/>
                  </a:lnTo>
                  <a:lnTo>
                    <a:pt x="0" y="472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315" y="23016542"/>
              <a:ext cx="3286363" cy="4728579"/>
            </a:xfrm>
            <a:custGeom>
              <a:avLst/>
              <a:gdLst/>
              <a:ahLst/>
              <a:cxnLst/>
              <a:rect l="l" t="t" r="r" b="b"/>
              <a:pathLst>
                <a:path w="3286363" h="4728579">
                  <a:moveTo>
                    <a:pt x="0" y="0"/>
                  </a:moveTo>
                  <a:lnTo>
                    <a:pt x="3286362" y="0"/>
                  </a:lnTo>
                  <a:lnTo>
                    <a:pt x="3286362" y="4728580"/>
                  </a:lnTo>
                  <a:lnTo>
                    <a:pt x="0" y="4728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61092" y="111452"/>
            <a:ext cx="3130848" cy="966614"/>
            <a:chOff x="0" y="0"/>
            <a:chExt cx="1316323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8597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61092" y="2409153"/>
            <a:ext cx="3130848" cy="966614"/>
            <a:chOff x="0" y="0"/>
            <a:chExt cx="1316323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17B77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228684" y="459389"/>
            <a:ext cx="1834677" cy="15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5238" lvl="1" indent="-97619">
              <a:lnSpc>
                <a:spcPts val="1265"/>
              </a:lnSpc>
              <a:buFont typeface="Arial"/>
              <a:buChar char="•"/>
            </a:pPr>
            <a:r>
              <a:rPr lang="en-US" sz="904">
                <a:solidFill>
                  <a:srgbClr val="FFFFFF"/>
                </a:solidFill>
                <a:latin typeface="Montserrat"/>
              </a:rPr>
              <a:t>Geolocation Services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8684" y="2757091"/>
            <a:ext cx="1834677" cy="15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5238" lvl="1" indent="-97619">
              <a:lnSpc>
                <a:spcPts val="1265"/>
              </a:lnSpc>
              <a:buFont typeface="Arial"/>
              <a:buChar char="•"/>
            </a:pPr>
            <a:r>
              <a:rPr lang="en-US" sz="904">
                <a:solidFill>
                  <a:srgbClr val="FFFFFF"/>
                </a:solidFill>
                <a:latin typeface="Montserrat"/>
              </a:rPr>
              <a:t>User Reviews </a:t>
            </a:r>
          </a:p>
        </p:txBody>
      </p:sp>
      <p:sp>
        <p:nvSpPr>
          <p:cNvPr id="17" name="Freeform 17"/>
          <p:cNvSpPr/>
          <p:nvPr/>
        </p:nvSpPr>
        <p:spPr>
          <a:xfrm>
            <a:off x="6063361" y="166389"/>
            <a:ext cx="861003" cy="859927"/>
          </a:xfrm>
          <a:custGeom>
            <a:avLst/>
            <a:gdLst/>
            <a:ahLst/>
            <a:cxnLst/>
            <a:rect l="l" t="t" r="r" b="b"/>
            <a:pathLst>
              <a:path w="1291504" h="1289890">
                <a:moveTo>
                  <a:pt x="0" y="0"/>
                </a:moveTo>
                <a:lnTo>
                  <a:pt x="1291504" y="0"/>
                </a:lnTo>
                <a:lnTo>
                  <a:pt x="1291504" y="1289890"/>
                </a:lnTo>
                <a:lnTo>
                  <a:pt x="0" y="128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8" name="TextBox 18"/>
          <p:cNvSpPr txBox="1"/>
          <p:nvPr/>
        </p:nvSpPr>
        <p:spPr>
          <a:xfrm>
            <a:off x="6279064" y="371661"/>
            <a:ext cx="407332" cy="43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9"/>
              </a:lnSpc>
            </a:pPr>
            <a:r>
              <a:rPr lang="en-US" sz="2982">
                <a:solidFill>
                  <a:srgbClr val="68597C"/>
                </a:solidFill>
                <a:latin typeface="Montserrat Heavy"/>
              </a:rPr>
              <a:t>7</a:t>
            </a:r>
          </a:p>
        </p:txBody>
      </p:sp>
      <p:sp>
        <p:nvSpPr>
          <p:cNvPr id="19" name="Freeform 19"/>
          <p:cNvSpPr/>
          <p:nvPr/>
        </p:nvSpPr>
        <p:spPr>
          <a:xfrm>
            <a:off x="6052228" y="2463962"/>
            <a:ext cx="861003" cy="859927"/>
          </a:xfrm>
          <a:custGeom>
            <a:avLst/>
            <a:gdLst/>
            <a:ahLst/>
            <a:cxnLst/>
            <a:rect l="l" t="t" r="r" b="b"/>
            <a:pathLst>
              <a:path w="1291504" h="1289890">
                <a:moveTo>
                  <a:pt x="0" y="0"/>
                </a:moveTo>
                <a:lnTo>
                  <a:pt x="1291503" y="0"/>
                </a:lnTo>
                <a:lnTo>
                  <a:pt x="1291503" y="1289889"/>
                </a:lnTo>
                <a:lnTo>
                  <a:pt x="0" y="1289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0" name="TextBox 20"/>
          <p:cNvSpPr txBox="1"/>
          <p:nvPr/>
        </p:nvSpPr>
        <p:spPr>
          <a:xfrm>
            <a:off x="6267930" y="2669234"/>
            <a:ext cx="407332" cy="43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9"/>
              </a:lnSpc>
            </a:pPr>
            <a:r>
              <a:rPr lang="en-US" sz="2982">
                <a:solidFill>
                  <a:srgbClr val="517B77"/>
                </a:solidFill>
                <a:latin typeface="Montserrat Heavy"/>
              </a:rPr>
              <a:t>9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88436" y="1265984"/>
            <a:ext cx="3130848" cy="966614"/>
            <a:chOff x="0" y="0"/>
            <a:chExt cx="1316323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5C6B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4" name="AutoShape 24"/>
          <p:cNvSpPr/>
          <p:nvPr/>
        </p:nvSpPr>
        <p:spPr>
          <a:xfrm flipH="1">
            <a:off x="4739962" y="1757121"/>
            <a:ext cx="702816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25" name="Freeform 25"/>
          <p:cNvSpPr/>
          <p:nvPr/>
        </p:nvSpPr>
        <p:spPr>
          <a:xfrm>
            <a:off x="5665498" y="1327157"/>
            <a:ext cx="861003" cy="859927"/>
          </a:xfrm>
          <a:custGeom>
            <a:avLst/>
            <a:gdLst/>
            <a:ahLst/>
            <a:cxnLst/>
            <a:rect l="l" t="t" r="r" b="b"/>
            <a:pathLst>
              <a:path w="1291504" h="1289890">
                <a:moveTo>
                  <a:pt x="0" y="0"/>
                </a:moveTo>
                <a:lnTo>
                  <a:pt x="1291504" y="0"/>
                </a:lnTo>
                <a:lnTo>
                  <a:pt x="1291504" y="1289890"/>
                </a:lnTo>
                <a:lnTo>
                  <a:pt x="0" y="128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6" name="TextBox 26"/>
          <p:cNvSpPr txBox="1"/>
          <p:nvPr/>
        </p:nvSpPr>
        <p:spPr>
          <a:xfrm>
            <a:off x="6610776" y="1613922"/>
            <a:ext cx="1834677" cy="320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5238" lvl="1" indent="-97619">
              <a:lnSpc>
                <a:spcPts val="1265"/>
              </a:lnSpc>
              <a:buFont typeface="Arial"/>
              <a:buChar char="•"/>
            </a:pPr>
            <a:r>
              <a:rPr lang="en-US" sz="904">
                <a:solidFill>
                  <a:srgbClr val="FFFFFF"/>
                </a:solidFill>
                <a:latin typeface="Montserrat"/>
              </a:rPr>
              <a:t>Personalized Event Recommendations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92334" y="1584862"/>
            <a:ext cx="407332" cy="34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383">
                <a:solidFill>
                  <a:srgbClr val="015C6B"/>
                </a:solidFill>
                <a:latin typeface="Montserrat Heavy"/>
              </a:rPr>
              <a:t>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54506" y="1538121"/>
            <a:ext cx="906518" cy="21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 Bold"/>
              </a:rPr>
              <a:t>MAY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54506" y="1732956"/>
            <a:ext cx="673111" cy="21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"/>
              </a:rPr>
              <a:t>2024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588436" y="3571515"/>
            <a:ext cx="3130848" cy="966614"/>
            <a:chOff x="0" y="0"/>
            <a:chExt cx="1316323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09BA4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3" name="AutoShape 33"/>
          <p:cNvSpPr/>
          <p:nvPr/>
        </p:nvSpPr>
        <p:spPr>
          <a:xfrm flipH="1">
            <a:off x="4761024" y="4054822"/>
            <a:ext cx="681753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34" name="Freeform 34"/>
          <p:cNvSpPr/>
          <p:nvPr/>
        </p:nvSpPr>
        <p:spPr>
          <a:xfrm>
            <a:off x="5665498" y="3632689"/>
            <a:ext cx="861003" cy="859927"/>
          </a:xfrm>
          <a:custGeom>
            <a:avLst/>
            <a:gdLst/>
            <a:ahLst/>
            <a:cxnLst/>
            <a:rect l="l" t="t" r="r" b="b"/>
            <a:pathLst>
              <a:path w="1291504" h="1289890">
                <a:moveTo>
                  <a:pt x="0" y="0"/>
                </a:moveTo>
                <a:lnTo>
                  <a:pt x="1291504" y="0"/>
                </a:lnTo>
                <a:lnTo>
                  <a:pt x="1291504" y="1289889"/>
                </a:lnTo>
                <a:lnTo>
                  <a:pt x="0" y="1289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5" name="TextBox 35"/>
          <p:cNvSpPr txBox="1"/>
          <p:nvPr/>
        </p:nvSpPr>
        <p:spPr>
          <a:xfrm>
            <a:off x="6610776" y="3919453"/>
            <a:ext cx="1834677" cy="15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945" lvl="1" indent="-97155">
              <a:lnSpc>
                <a:spcPts val="1265"/>
              </a:lnSpc>
              <a:buFont typeface="Arial"/>
              <a:buChar char="•"/>
            </a:pPr>
            <a:r>
              <a:rPr lang="en-US" sz="900">
                <a:solidFill>
                  <a:srgbClr val="FFFFFF"/>
                </a:solidFill>
                <a:latin typeface="Montserrat"/>
              </a:rPr>
              <a:t>Introducing premium tier</a:t>
            </a:r>
            <a:endParaRPr lang="en-US" sz="900"/>
          </a:p>
        </p:txBody>
      </p:sp>
      <p:sp>
        <p:nvSpPr>
          <p:cNvPr id="36" name="TextBox 36"/>
          <p:cNvSpPr txBox="1"/>
          <p:nvPr/>
        </p:nvSpPr>
        <p:spPr>
          <a:xfrm>
            <a:off x="5892334" y="3890394"/>
            <a:ext cx="407332" cy="34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2383">
                <a:solidFill>
                  <a:srgbClr val="609BA4"/>
                </a:solidFill>
                <a:latin typeface="Montserrat Heavy"/>
              </a:rPr>
              <a:t>10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854506" y="3906753"/>
            <a:ext cx="906518" cy="21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 Bold"/>
              </a:rPr>
              <a:t>JULY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54506" y="4086380"/>
            <a:ext cx="673111" cy="21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"/>
              </a:rPr>
              <a:t>2024</a:t>
            </a:r>
          </a:p>
        </p:txBody>
      </p:sp>
      <p:sp>
        <p:nvSpPr>
          <p:cNvPr id="39" name="AutoShape 39"/>
          <p:cNvSpPr/>
          <p:nvPr/>
        </p:nvSpPr>
        <p:spPr>
          <a:xfrm>
            <a:off x="7121285" y="611141"/>
            <a:ext cx="788802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40" name="TextBox 40"/>
          <p:cNvSpPr txBox="1"/>
          <p:nvPr/>
        </p:nvSpPr>
        <p:spPr>
          <a:xfrm>
            <a:off x="8046174" y="406729"/>
            <a:ext cx="673111" cy="21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 Bold"/>
              </a:rPr>
              <a:t>APRIL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046174" y="600388"/>
            <a:ext cx="673111" cy="21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"/>
              </a:rPr>
              <a:t>2024</a:t>
            </a:r>
          </a:p>
        </p:txBody>
      </p:sp>
      <p:sp>
        <p:nvSpPr>
          <p:cNvPr id="42" name="AutoShape 42"/>
          <p:cNvSpPr/>
          <p:nvPr/>
        </p:nvSpPr>
        <p:spPr>
          <a:xfrm>
            <a:off x="7121285" y="2874450"/>
            <a:ext cx="406829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43" name="TextBox 43"/>
          <p:cNvSpPr txBox="1"/>
          <p:nvPr/>
        </p:nvSpPr>
        <p:spPr>
          <a:xfrm>
            <a:off x="7630402" y="2744391"/>
            <a:ext cx="1408939" cy="21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 Bold"/>
              </a:rPr>
              <a:t>JUNE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30402" y="2945880"/>
            <a:ext cx="673111" cy="21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"/>
              </a:rPr>
              <a:t>2024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3861092" y="4710388"/>
            <a:ext cx="3130848" cy="966614"/>
            <a:chOff x="0" y="0"/>
            <a:chExt cx="1316323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4846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228684" y="5058325"/>
            <a:ext cx="1834677" cy="15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5238" lvl="1" indent="-97619">
              <a:lnSpc>
                <a:spcPts val="1265"/>
              </a:lnSpc>
              <a:buFont typeface="Arial"/>
              <a:buChar char="•"/>
            </a:pPr>
            <a:r>
              <a:rPr lang="en-US" sz="904">
                <a:solidFill>
                  <a:srgbClr val="FFFFFF"/>
                </a:solidFill>
                <a:latin typeface="Montserrat"/>
              </a:rPr>
              <a:t>Food Mystery box </a:t>
            </a:r>
          </a:p>
        </p:txBody>
      </p:sp>
      <p:sp>
        <p:nvSpPr>
          <p:cNvPr id="49" name="Freeform 49"/>
          <p:cNvSpPr/>
          <p:nvPr/>
        </p:nvSpPr>
        <p:spPr>
          <a:xfrm>
            <a:off x="6052228" y="4765197"/>
            <a:ext cx="861003" cy="859927"/>
          </a:xfrm>
          <a:custGeom>
            <a:avLst/>
            <a:gdLst/>
            <a:ahLst/>
            <a:cxnLst/>
            <a:rect l="l" t="t" r="r" b="b"/>
            <a:pathLst>
              <a:path w="1291504" h="1289890">
                <a:moveTo>
                  <a:pt x="0" y="0"/>
                </a:moveTo>
                <a:lnTo>
                  <a:pt x="1291503" y="0"/>
                </a:lnTo>
                <a:lnTo>
                  <a:pt x="1291503" y="1289890"/>
                </a:lnTo>
                <a:lnTo>
                  <a:pt x="0" y="128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0" name="TextBox 50"/>
          <p:cNvSpPr txBox="1"/>
          <p:nvPr/>
        </p:nvSpPr>
        <p:spPr>
          <a:xfrm>
            <a:off x="6267929" y="4970469"/>
            <a:ext cx="498251" cy="43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9"/>
              </a:lnSpc>
            </a:pPr>
            <a:r>
              <a:rPr lang="en-US" sz="2982" dirty="0">
                <a:solidFill>
                  <a:srgbClr val="74846D"/>
                </a:solidFill>
                <a:latin typeface="Montserrat Heavy"/>
              </a:rPr>
              <a:t>11</a:t>
            </a:r>
          </a:p>
        </p:txBody>
      </p:sp>
      <p:sp>
        <p:nvSpPr>
          <p:cNvPr id="51" name="AutoShape 51"/>
          <p:cNvSpPr/>
          <p:nvPr/>
        </p:nvSpPr>
        <p:spPr>
          <a:xfrm>
            <a:off x="7107569" y="5218322"/>
            <a:ext cx="406829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52" name="TextBox 52"/>
          <p:cNvSpPr txBox="1"/>
          <p:nvPr/>
        </p:nvSpPr>
        <p:spPr>
          <a:xfrm>
            <a:off x="7616685" y="5088263"/>
            <a:ext cx="1151606" cy="21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 Bold"/>
              </a:rPr>
              <a:t>AUGUST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616685" y="5289752"/>
            <a:ext cx="673111" cy="21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315">
                <a:solidFill>
                  <a:srgbClr val="FFFFFF"/>
                </a:solidFill>
                <a:latin typeface="Montserrat"/>
              </a:rPr>
              <a:t>2024</a:t>
            </a:r>
          </a:p>
        </p:txBody>
      </p:sp>
      <p:sp>
        <p:nvSpPr>
          <p:cNvPr id="54" name="AutoShape 54"/>
          <p:cNvSpPr/>
          <p:nvPr/>
        </p:nvSpPr>
        <p:spPr>
          <a:xfrm flipH="1">
            <a:off x="5108496" y="6383362"/>
            <a:ext cx="422311" cy="0"/>
          </a:xfrm>
          <a:prstGeom prst="line">
            <a:avLst/>
          </a:prstGeom>
          <a:ln w="19050" cap="flat">
            <a:solidFill>
              <a:srgbClr val="364A5A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55" name="TextBox 55"/>
          <p:cNvSpPr txBox="1"/>
          <p:nvPr/>
        </p:nvSpPr>
        <p:spPr>
          <a:xfrm>
            <a:off x="3949117" y="6235802"/>
            <a:ext cx="1231738" cy="442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33"/>
              </a:lnSpc>
            </a:pPr>
            <a:r>
              <a:rPr lang="en-US" sz="1309">
                <a:solidFill>
                  <a:srgbClr val="FFFFFF"/>
                </a:solidFill>
                <a:latin typeface="Montserrat Bold"/>
              </a:rPr>
              <a:t>BEYOND SEPTEMBER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5748079" y="5848452"/>
            <a:ext cx="3117873" cy="962609"/>
            <a:chOff x="0" y="0"/>
            <a:chExt cx="1316323" cy="4064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316323" cy="406400"/>
            </a:xfrm>
            <a:custGeom>
              <a:avLst/>
              <a:gdLst/>
              <a:ahLst/>
              <a:cxnLst/>
              <a:rect l="l" t="t" r="r" b="b"/>
              <a:pathLst>
                <a:path w="1316323" h="406400">
                  <a:moveTo>
                    <a:pt x="1113123" y="0"/>
                  </a:moveTo>
                  <a:cubicBezTo>
                    <a:pt x="1225348" y="0"/>
                    <a:pt x="1316323" y="90976"/>
                    <a:pt x="1316323" y="203200"/>
                  </a:cubicBezTo>
                  <a:cubicBezTo>
                    <a:pt x="1316323" y="315424"/>
                    <a:pt x="1225348" y="406400"/>
                    <a:pt x="1113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D945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19132" tIns="19132" rIns="19132" bIns="19132" rtlCol="0" anchor="ctr"/>
            <a:lstStyle/>
            <a:p>
              <a:pPr algn="ctr">
                <a:lnSpc>
                  <a:spcPts val="738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9" name="Freeform 59"/>
          <p:cNvSpPr/>
          <p:nvPr/>
        </p:nvSpPr>
        <p:spPr>
          <a:xfrm>
            <a:off x="5824821" y="5909372"/>
            <a:ext cx="857435" cy="856363"/>
          </a:xfrm>
          <a:custGeom>
            <a:avLst/>
            <a:gdLst/>
            <a:ahLst/>
            <a:cxnLst/>
            <a:rect l="l" t="t" r="r" b="b"/>
            <a:pathLst>
              <a:path w="1286152" h="1284544">
                <a:moveTo>
                  <a:pt x="0" y="0"/>
                </a:moveTo>
                <a:lnTo>
                  <a:pt x="1286152" y="0"/>
                </a:lnTo>
                <a:lnTo>
                  <a:pt x="1286152" y="1284544"/>
                </a:lnTo>
                <a:lnTo>
                  <a:pt x="0" y="128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0" name="TextBox 60"/>
          <p:cNvSpPr txBox="1"/>
          <p:nvPr/>
        </p:nvSpPr>
        <p:spPr>
          <a:xfrm>
            <a:off x="6766181" y="6194895"/>
            <a:ext cx="1827074" cy="15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428" lvl="1" indent="-97214">
              <a:lnSpc>
                <a:spcPts val="1261"/>
              </a:lnSpc>
              <a:buFont typeface="Arial"/>
              <a:buChar char="•"/>
            </a:pPr>
            <a:r>
              <a:rPr lang="en-US" sz="900">
                <a:solidFill>
                  <a:srgbClr val="FFFFFF"/>
                </a:solidFill>
                <a:latin typeface="Montserrat"/>
              </a:rPr>
              <a:t>Availability in other cities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050716" y="6166009"/>
            <a:ext cx="40564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374">
                <a:solidFill>
                  <a:srgbClr val="6D945C"/>
                </a:solidFill>
                <a:latin typeface="Montserrat Heavy"/>
              </a:rPr>
              <a:t>12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11EAA7-5287-B3A0-1DFD-3EAEE9A7B4DD}"/>
              </a:ext>
            </a:extLst>
          </p:cNvPr>
          <p:cNvSpPr txBox="1"/>
          <p:nvPr/>
        </p:nvSpPr>
        <p:spPr>
          <a:xfrm>
            <a:off x="950976" y="452052"/>
            <a:ext cx="358240" cy="5732084"/>
          </a:xfrm>
          <a:prstGeom prst="rect">
            <a:avLst/>
          </a:prstGeom>
          <a:noFill/>
        </p:spPr>
        <p:txBody>
          <a:bodyPr vert="wordArtVert" wrap="square" lIns="0" tIns="0" rIns="0" bIns="0" numCol="1" rtlCol="0" anchor="ctr">
            <a:spAutoFit/>
          </a:bodyPr>
          <a:lstStyle/>
          <a:p>
            <a:pPr algn="l"/>
            <a:r>
              <a:rPr lang="en-US" b="1" kern="0" dirty="0"/>
              <a:t>PRODUCT TIMELINE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6" name="Group 615">
            <a:extLst>
              <a:ext uri="{FF2B5EF4-FFF2-40B4-BE49-F238E27FC236}">
                <a16:creationId xmlns:a16="http://schemas.microsoft.com/office/drawing/2014/main" id="{4A1436DA-C95E-C071-EE8F-1D72CF9E76E9}"/>
              </a:ext>
            </a:extLst>
          </p:cNvPr>
          <p:cNvGrpSpPr/>
          <p:nvPr/>
        </p:nvGrpSpPr>
        <p:grpSpPr>
          <a:xfrm>
            <a:off x="1624584" y="136660"/>
            <a:ext cx="10648696" cy="6584680"/>
            <a:chOff x="984504" y="93553"/>
            <a:chExt cx="10648696" cy="6584680"/>
          </a:xfrm>
        </p:grpSpPr>
        <p:pic>
          <p:nvPicPr>
            <p:cNvPr id="613" name="Picture 612">
              <a:extLst>
                <a:ext uri="{FF2B5EF4-FFF2-40B4-BE49-F238E27FC236}">
                  <a16:creationId xmlns:a16="http://schemas.microsoft.com/office/drawing/2014/main" id="{2F7A5FBD-FB6F-503F-6954-535321D1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4504" y="93553"/>
              <a:ext cx="10648696" cy="6584680"/>
            </a:xfrm>
            <a:prstGeom prst="rect">
              <a:avLst/>
            </a:prstGeom>
          </p:spPr>
        </p:pic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DEB2716A-0BAC-DE22-9F77-5D7B95119A3D}"/>
                </a:ext>
              </a:extLst>
            </p:cNvPr>
            <p:cNvSpPr txBox="1"/>
            <p:nvPr/>
          </p:nvSpPr>
          <p:spPr>
            <a:xfrm>
              <a:off x="1285513" y="757537"/>
              <a:ext cx="1306286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400" kern="0" dirty="0"/>
                <a:t>Phase 1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6D79B315-ECFE-1158-148C-73BAC03F244B}"/>
                </a:ext>
              </a:extLst>
            </p:cNvPr>
            <p:cNvSpPr txBox="1"/>
            <p:nvPr/>
          </p:nvSpPr>
          <p:spPr>
            <a:xfrm>
              <a:off x="3390554" y="757537"/>
              <a:ext cx="1306286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400" kern="0" dirty="0"/>
                <a:t>Phase 2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E5579FCF-10C2-0967-AE8E-5029750EF36C}"/>
                </a:ext>
              </a:extLst>
            </p:cNvPr>
            <p:cNvSpPr txBox="1"/>
            <p:nvPr/>
          </p:nvSpPr>
          <p:spPr>
            <a:xfrm>
              <a:off x="5468003" y="757537"/>
              <a:ext cx="1306286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400" kern="0" dirty="0"/>
                <a:t>Phase 3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E2AAD1EE-A2BC-B0B4-5881-32BA49151AD2}"/>
                </a:ext>
              </a:extLst>
            </p:cNvPr>
            <p:cNvSpPr txBox="1"/>
            <p:nvPr/>
          </p:nvSpPr>
          <p:spPr>
            <a:xfrm>
              <a:off x="7545452" y="757537"/>
              <a:ext cx="1306286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400" kern="0" dirty="0"/>
                <a:t>Phase 4</a:t>
              </a: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FABF4114-CF45-C02C-AA40-64A2466AAAF8}"/>
                </a:ext>
              </a:extLst>
            </p:cNvPr>
            <p:cNvSpPr txBox="1"/>
            <p:nvPr/>
          </p:nvSpPr>
          <p:spPr>
            <a:xfrm>
              <a:off x="9648047" y="757537"/>
              <a:ext cx="1306286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400" kern="0" dirty="0"/>
                <a:t>Phase 5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DCF5EE60-1F34-260B-2F7B-BAF407E165DC}"/>
                </a:ext>
              </a:extLst>
            </p:cNvPr>
            <p:cNvSpPr txBox="1"/>
            <p:nvPr/>
          </p:nvSpPr>
          <p:spPr>
            <a:xfrm>
              <a:off x="1285513" y="204086"/>
              <a:ext cx="1306286" cy="307777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000" kern="0" dirty="0"/>
                <a:t>Discovery and Awareness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B92A49EA-159E-2925-CD43-28F195B3709E}"/>
                </a:ext>
              </a:extLst>
            </p:cNvPr>
            <p:cNvSpPr txBox="1"/>
            <p:nvPr/>
          </p:nvSpPr>
          <p:spPr>
            <a:xfrm>
              <a:off x="3376146" y="253255"/>
              <a:ext cx="1306286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400" kern="0" dirty="0"/>
                <a:t>Consideration</a:t>
              </a: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93210FBA-A258-F276-22D5-5965A7BB1FF9}"/>
                </a:ext>
              </a:extLst>
            </p:cNvPr>
            <p:cNvSpPr txBox="1"/>
            <p:nvPr/>
          </p:nvSpPr>
          <p:spPr>
            <a:xfrm>
              <a:off x="5466780" y="281030"/>
              <a:ext cx="1306286" cy="153888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000" kern="0" dirty="0"/>
                <a:t>Evaluate and Decision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AE5DE8FD-2308-57CF-5A25-C2E1D390D115}"/>
                </a:ext>
              </a:extLst>
            </p:cNvPr>
            <p:cNvSpPr txBox="1"/>
            <p:nvPr/>
          </p:nvSpPr>
          <p:spPr>
            <a:xfrm>
              <a:off x="7557413" y="253255"/>
              <a:ext cx="1306286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400" kern="0" dirty="0"/>
                <a:t>Service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2E39BE55-1DD0-9FED-4897-E66E3DD8B28D}"/>
                </a:ext>
              </a:extLst>
            </p:cNvPr>
            <p:cNvSpPr txBox="1"/>
            <p:nvPr/>
          </p:nvSpPr>
          <p:spPr>
            <a:xfrm>
              <a:off x="9648047" y="219474"/>
              <a:ext cx="1306286" cy="215444"/>
            </a:xfrm>
            <a:prstGeom prst="rect">
              <a:avLst/>
            </a:prstGeom>
            <a:noFill/>
          </p:spPr>
          <p:txBody>
            <a:bodyPr wrap="square" lIns="0" tIns="0" rIns="0" bIns="0" numCol="1" rtlCol="0">
              <a:spAutoFit/>
            </a:bodyPr>
            <a:lstStyle/>
            <a:p>
              <a:pPr algn="ctr"/>
              <a:r>
                <a:rPr lang="en-US" sz="1400" kern="0" dirty="0"/>
                <a:t>Loyalty</a:t>
              </a:r>
            </a:p>
          </p:txBody>
        </p:sp>
      </p:grpSp>
      <p:sp>
        <p:nvSpPr>
          <p:cNvPr id="617" name="TextBox 616">
            <a:extLst>
              <a:ext uri="{FF2B5EF4-FFF2-40B4-BE49-F238E27FC236}">
                <a16:creationId xmlns:a16="http://schemas.microsoft.com/office/drawing/2014/main" id="{DA8C9E2A-C37C-84C1-FE21-DC30E4AF4016}"/>
              </a:ext>
            </a:extLst>
          </p:cNvPr>
          <p:cNvSpPr txBox="1"/>
          <p:nvPr/>
        </p:nvSpPr>
        <p:spPr>
          <a:xfrm>
            <a:off x="950976" y="452052"/>
            <a:ext cx="358240" cy="5732084"/>
          </a:xfrm>
          <a:prstGeom prst="rect">
            <a:avLst/>
          </a:prstGeom>
          <a:noFill/>
        </p:spPr>
        <p:txBody>
          <a:bodyPr vert="wordArtVert" wrap="square" lIns="0" tIns="0" rIns="0" bIns="0" numCol="1" rtlCol="0" anchor="ctr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5F6FA"/>
                </a:solidFill>
                <a:effectLst/>
                <a:latin typeface="Segoe UI Semibold" panose="020B0702040204020203" pitchFamily="34" charset="0"/>
                <a:ea typeface="+mn-ea"/>
                <a:cs typeface="+mn-cs"/>
              </a:rPr>
              <a:t>CUSTOMER JOURNEY</a:t>
            </a:r>
            <a:endParaRPr lang="en-US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704692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463DC58-D4E5-068E-88EA-356FFA76C8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463DC58-D4E5-068E-88EA-356FFA76C8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35BA389-C1EB-039A-A167-5C87C89561A1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1" name="Picture 10" descr="A pink neon lights on a black background&#10;&#10;Description automatically generated">
            <a:extLst>
              <a:ext uri="{FF2B5EF4-FFF2-40B4-BE49-F238E27FC236}">
                <a16:creationId xmlns:a16="http://schemas.microsoft.com/office/drawing/2014/main" id="{D127FA9E-93B6-2141-728E-B2F61CD52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A9C6E-5DCB-4164-A02A-B7DEA9BBB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9" b="12459"/>
          <a:stretch/>
        </p:blipFill>
        <p:spPr>
          <a:xfrm>
            <a:off x="4562788" y="2223722"/>
            <a:ext cx="3066424" cy="3069771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926B-5BC4-4592-80B9-1852F9342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6736"/>
          <a:stretch/>
        </p:blipFill>
        <p:spPr>
          <a:xfrm>
            <a:off x="2074235" y="2223721"/>
            <a:ext cx="2235201" cy="223145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7EC9C-7D9F-4601-9EFA-68186FA37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7882564" y="2223722"/>
            <a:ext cx="2235202" cy="223145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6B833-7418-4F7D-B579-4AAFCAB02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0" y="2223722"/>
            <a:ext cx="1820883" cy="1814287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B8F45-F48F-477B-AE5B-C6CBF8061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10371117" y="2223721"/>
            <a:ext cx="1820883" cy="18142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30AF-AF43-4AA8-8123-82B4D83D41EF}"/>
              </a:ext>
            </a:extLst>
          </p:cNvPr>
          <p:cNvSpPr txBox="1"/>
          <p:nvPr/>
        </p:nvSpPr>
        <p:spPr>
          <a:xfrm>
            <a:off x="5644136" y="1463188"/>
            <a:ext cx="925253" cy="369332"/>
          </a:xfrm>
          <a:prstGeom prst="rect">
            <a:avLst/>
          </a:prstGeom>
          <a:noFill/>
        </p:spPr>
        <p:txBody>
          <a:bodyPr wrap="none" numCol="1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Raksha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98398-D37C-48F7-AFB4-61414B26E841}"/>
              </a:ext>
            </a:extLst>
          </p:cNvPr>
          <p:cNvSpPr txBox="1"/>
          <p:nvPr/>
        </p:nvSpPr>
        <p:spPr>
          <a:xfrm>
            <a:off x="8718677" y="1586299"/>
            <a:ext cx="562975" cy="246221"/>
          </a:xfrm>
          <a:prstGeom prst="rect">
            <a:avLst/>
          </a:prstGeom>
          <a:noFill/>
        </p:spPr>
        <p:txBody>
          <a:bodyPr wrap="none" numCol="1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Rutuja</a:t>
            </a:r>
            <a:endParaRPr kumimoji="0" lang="en-US" altLang="de-DE" sz="1000" b="0" i="0" u="none" strike="noStrike" kern="1200" cap="none" spc="0" normalizeH="0" baseline="0" noProof="0" dirty="0">
              <a:ln>
                <a:noFill/>
              </a:ln>
              <a:solidFill>
                <a:srgbClr val="353B48">
                  <a:lumMod val="60000"/>
                  <a:lumOff val="40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9B4D-14D3-4EBB-B0AD-A4BE4C136E58}"/>
              </a:ext>
            </a:extLst>
          </p:cNvPr>
          <p:cNvSpPr txBox="1"/>
          <p:nvPr/>
        </p:nvSpPr>
        <p:spPr>
          <a:xfrm>
            <a:off x="11037214" y="1575373"/>
            <a:ext cx="441147" cy="215444"/>
          </a:xfrm>
          <a:prstGeom prst="rect">
            <a:avLst/>
          </a:prstGeom>
          <a:noFill/>
        </p:spPr>
        <p:txBody>
          <a:bodyPr wrap="none" numCol="1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Ritica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5090-E87B-41DF-B5F9-2F676D0D45F4}"/>
              </a:ext>
            </a:extLst>
          </p:cNvPr>
          <p:cNvSpPr txBox="1"/>
          <p:nvPr/>
        </p:nvSpPr>
        <p:spPr>
          <a:xfrm>
            <a:off x="635778" y="1584835"/>
            <a:ext cx="495649" cy="215444"/>
          </a:xfrm>
          <a:prstGeom prst="rect">
            <a:avLst/>
          </a:prstGeom>
          <a:noFill/>
        </p:spPr>
        <p:txBody>
          <a:bodyPr wrap="none" numCol="1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Rishab</a:t>
            </a:r>
            <a:endParaRPr kumimoji="0" lang="de-DE" altLang="de-DE" sz="800" b="0" i="0" u="none" strike="noStrike" kern="1200" cap="none" spc="0" normalizeH="0" baseline="0" noProof="0" dirty="0">
              <a:ln>
                <a:noFill/>
              </a:ln>
              <a:solidFill>
                <a:srgbClr val="1A1D24">
                  <a:lumMod val="75000"/>
                  <a:lumOff val="2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7501-9DA4-432E-82D4-DD267AC62F06}"/>
              </a:ext>
            </a:extLst>
          </p:cNvPr>
          <p:cNvSpPr txBox="1"/>
          <p:nvPr/>
        </p:nvSpPr>
        <p:spPr>
          <a:xfrm>
            <a:off x="2841547" y="1575373"/>
            <a:ext cx="607859" cy="246221"/>
          </a:xfrm>
          <a:prstGeom prst="rect">
            <a:avLst/>
          </a:prstGeom>
          <a:noFill/>
        </p:spPr>
        <p:txBody>
          <a:bodyPr wrap="none" numCol="1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Ashwin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B5E58F-764B-41E9-B2BA-D2E48A412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12525864" y="2223722"/>
            <a:ext cx="1820883" cy="1814287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EA9EB2-30F5-419F-B632-9661D2AEA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-2339492" y="2223722"/>
            <a:ext cx="1820883" cy="1814287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5A944B-750A-43AE-A5D3-4CD4199BCA01}"/>
              </a:ext>
            </a:extLst>
          </p:cNvPr>
          <p:cNvSpPr txBox="1"/>
          <p:nvPr/>
        </p:nvSpPr>
        <p:spPr>
          <a:xfrm>
            <a:off x="-1649623" y="1564429"/>
            <a:ext cx="441147" cy="215444"/>
          </a:xfrm>
          <a:prstGeom prst="rect">
            <a:avLst/>
          </a:prstGeom>
          <a:noFill/>
        </p:spPr>
        <p:txBody>
          <a:bodyPr wrap="none" numCol="1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Ritica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F97D6-390F-4425-ACBD-91B92D5EBDF8}"/>
              </a:ext>
            </a:extLst>
          </p:cNvPr>
          <p:cNvSpPr txBox="1"/>
          <p:nvPr/>
        </p:nvSpPr>
        <p:spPr>
          <a:xfrm>
            <a:off x="13188481" y="1564429"/>
            <a:ext cx="495649" cy="215444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Rishab</a:t>
            </a:r>
            <a:endParaRPr kumimoji="0" lang="de-DE" altLang="de-DE" sz="800" b="0" i="0" u="none" strike="noStrike" kern="1200" cap="none" spc="0" normalizeH="0" baseline="0" noProof="0" dirty="0">
              <a:ln>
                <a:noFill/>
              </a:ln>
              <a:solidFill>
                <a:srgbClr val="1A1D24">
                  <a:lumMod val="75000"/>
                  <a:lumOff val="2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543DB513-448B-4DA7-BCBE-3D3DD89E361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543DB513-448B-4DA7-BCBE-3D3DD89E3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A6926B-5BC4-4592-80B9-1852F9342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6736"/>
          <a:stretch/>
        </p:blipFill>
        <p:spPr>
          <a:xfrm>
            <a:off x="4583250" y="2223722"/>
            <a:ext cx="3074930" cy="306977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6B833-7418-4F7D-B579-4AAFCAB02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2099511" y="2223722"/>
            <a:ext cx="2239563" cy="223145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EA9EB2-30F5-419F-B632-9661D2AEA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34453" y="2223722"/>
            <a:ext cx="1820883" cy="1814287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5A9C6E-5DCB-4164-A02A-B7DEA9BBB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9" b="12459"/>
          <a:stretch/>
        </p:blipFill>
        <p:spPr>
          <a:xfrm>
            <a:off x="7902356" y="2223723"/>
            <a:ext cx="2229017" cy="223145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7EC9C-7D9F-4601-9EFA-68186FA37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10375548" y="2223722"/>
            <a:ext cx="1820883" cy="181782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B8F45-F48F-477B-AE5B-C6CBF8061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12651465" y="2223722"/>
            <a:ext cx="1820883" cy="18142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30AF-AF43-4AA8-8123-82B4D83D41EF}"/>
              </a:ext>
            </a:extLst>
          </p:cNvPr>
          <p:cNvSpPr txBox="1"/>
          <p:nvPr/>
        </p:nvSpPr>
        <p:spPr>
          <a:xfrm>
            <a:off x="5579708" y="1441318"/>
            <a:ext cx="94448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Ashwin</a:t>
            </a:r>
            <a:endParaRPr kumimoji="0" lang="de-DE" altLang="de-DE" sz="1800" b="0" i="0" u="none" strike="noStrike" kern="120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98398-D37C-48F7-AFB4-61414B26E841}"/>
              </a:ext>
            </a:extLst>
          </p:cNvPr>
          <p:cNvSpPr txBox="1"/>
          <p:nvPr/>
        </p:nvSpPr>
        <p:spPr>
          <a:xfrm>
            <a:off x="8485667" y="1533652"/>
            <a:ext cx="596638" cy="246221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Raksha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9B4D-14D3-4EBB-B0AD-A4BE4C136E58}"/>
              </a:ext>
            </a:extLst>
          </p:cNvPr>
          <p:cNvSpPr txBox="1"/>
          <p:nvPr/>
        </p:nvSpPr>
        <p:spPr>
          <a:xfrm>
            <a:off x="11043775" y="1543304"/>
            <a:ext cx="484428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Rutuja</a:t>
            </a:r>
            <a:endParaRPr kumimoji="0" lang="en-US" altLang="de-DE" sz="800" b="0" i="0" u="none" strike="noStrike" kern="1200" cap="none" spc="0" normalizeH="0" baseline="0" noProof="0" dirty="0">
              <a:ln>
                <a:noFill/>
              </a:ln>
              <a:solidFill>
                <a:srgbClr val="1A1D24">
                  <a:lumMod val="75000"/>
                  <a:lumOff val="2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5090-E87B-41DF-B5F9-2F676D0D45F4}"/>
              </a:ext>
            </a:extLst>
          </p:cNvPr>
          <p:cNvSpPr txBox="1"/>
          <p:nvPr/>
        </p:nvSpPr>
        <p:spPr>
          <a:xfrm>
            <a:off x="643026" y="1564429"/>
            <a:ext cx="441147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Ritica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7501-9DA4-432E-82D4-DD267AC62F06}"/>
              </a:ext>
            </a:extLst>
          </p:cNvPr>
          <p:cNvSpPr txBox="1"/>
          <p:nvPr/>
        </p:nvSpPr>
        <p:spPr>
          <a:xfrm>
            <a:off x="3045644" y="1566758"/>
            <a:ext cx="572593" cy="246221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Rishab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8D66F3-16CE-41D7-BF73-45414DBAB9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-2073217" y="2223722"/>
            <a:ext cx="1820883" cy="1817826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C60FF7-E22A-4382-B3B4-E1CE88AE15D7}"/>
              </a:ext>
            </a:extLst>
          </p:cNvPr>
          <p:cNvSpPr txBox="1"/>
          <p:nvPr/>
        </p:nvSpPr>
        <p:spPr>
          <a:xfrm>
            <a:off x="-1404988" y="1564429"/>
            <a:ext cx="484428" cy="215444"/>
          </a:xfrm>
          <a:prstGeom prst="rect">
            <a:avLst/>
          </a:prstGeom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Rutuja</a:t>
            </a:r>
            <a:endParaRPr kumimoji="0" lang="en-US" altLang="de-DE" sz="800" b="0" i="0" u="none" strike="noStrike" kern="1200" cap="none" spc="0" normalizeH="0" baseline="0" noProof="0" dirty="0">
              <a:ln>
                <a:noFill/>
              </a:ln>
              <a:solidFill>
                <a:srgbClr val="1A1D24">
                  <a:lumMod val="75000"/>
                  <a:lumOff val="2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216F81-8C1D-44D6-B3B4-365DE8E7C627}"/>
              </a:ext>
            </a:extLst>
          </p:cNvPr>
          <p:cNvSpPr txBox="1"/>
          <p:nvPr/>
        </p:nvSpPr>
        <p:spPr>
          <a:xfrm>
            <a:off x="13215732" y="1564429"/>
            <a:ext cx="441147" cy="215444"/>
          </a:xfrm>
          <a:prstGeom prst="rect">
            <a:avLst/>
          </a:prstGeom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Ritica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99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543DB513-448B-4DA7-BCBE-3D3DD89E361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543DB513-448B-4DA7-BCBE-3D3DD89E3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D06B833-7418-4F7D-B579-4AAFCAB02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4556355" y="2223722"/>
            <a:ext cx="3080931" cy="306977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EA9EB2-30F5-419F-B632-9661D2AEA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2137446" y="2223722"/>
            <a:ext cx="2239563" cy="2231450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D66F3-16CE-41D7-BF73-45414DBAB9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137217" y="2223722"/>
            <a:ext cx="1820883" cy="1817826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926B-5BC4-4592-80B9-1852F9342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6736"/>
          <a:stretch/>
        </p:blipFill>
        <p:spPr>
          <a:xfrm>
            <a:off x="7816632" y="2223722"/>
            <a:ext cx="2235201" cy="2231450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5A9C6E-5DCB-4164-A02A-B7DEA9BBBC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9" b="12459"/>
          <a:stretch/>
        </p:blipFill>
        <p:spPr>
          <a:xfrm>
            <a:off x="10231179" y="2223723"/>
            <a:ext cx="1820883" cy="1822871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7EC9C-7D9F-4601-9EFA-68186FA37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12591530" y="2223722"/>
            <a:ext cx="1820883" cy="1817826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30AF-AF43-4AA8-8123-82B4D83D41EF}"/>
              </a:ext>
            </a:extLst>
          </p:cNvPr>
          <p:cNvSpPr txBox="1"/>
          <p:nvPr/>
        </p:nvSpPr>
        <p:spPr>
          <a:xfrm>
            <a:off x="5632659" y="1441318"/>
            <a:ext cx="88357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Rishab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98398-D37C-48F7-AFB4-61414B26E841}"/>
              </a:ext>
            </a:extLst>
          </p:cNvPr>
          <p:cNvSpPr txBox="1"/>
          <p:nvPr/>
        </p:nvSpPr>
        <p:spPr>
          <a:xfrm>
            <a:off x="8627625" y="1564429"/>
            <a:ext cx="607859" cy="246221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Ashwin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9B4D-14D3-4EBB-B0AD-A4BE4C136E58}"/>
              </a:ext>
            </a:extLst>
          </p:cNvPr>
          <p:cNvSpPr txBox="1"/>
          <p:nvPr/>
        </p:nvSpPr>
        <p:spPr>
          <a:xfrm>
            <a:off x="10887698" y="1564429"/>
            <a:ext cx="513282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Raksha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5090-E87B-41DF-B5F9-2F676D0D45F4}"/>
              </a:ext>
            </a:extLst>
          </p:cNvPr>
          <p:cNvSpPr txBox="1"/>
          <p:nvPr/>
        </p:nvSpPr>
        <p:spPr>
          <a:xfrm>
            <a:off x="805449" y="1564429"/>
            <a:ext cx="484428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Rutuja</a:t>
            </a:r>
            <a:endParaRPr kumimoji="0" lang="en-US" altLang="de-DE" sz="800" b="0" i="0" u="none" strike="noStrike" kern="1200" cap="none" spc="0" normalizeH="0" baseline="0" noProof="0" dirty="0">
              <a:ln>
                <a:noFill/>
              </a:ln>
              <a:solidFill>
                <a:srgbClr val="1A1D24">
                  <a:lumMod val="75000"/>
                  <a:lumOff val="2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7501-9DA4-432E-82D4-DD267AC62F06}"/>
              </a:ext>
            </a:extLst>
          </p:cNvPr>
          <p:cNvSpPr txBox="1"/>
          <p:nvPr/>
        </p:nvSpPr>
        <p:spPr>
          <a:xfrm>
            <a:off x="3007010" y="1564429"/>
            <a:ext cx="506870" cy="246221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Ritica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BDE69D-DFB6-48BB-8ACC-6287EE374207}"/>
              </a:ext>
            </a:extLst>
          </p:cNvPr>
          <p:cNvSpPr txBox="1"/>
          <p:nvPr/>
        </p:nvSpPr>
        <p:spPr>
          <a:xfrm>
            <a:off x="13255572" y="1564429"/>
            <a:ext cx="484428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Rutuja</a:t>
            </a:r>
            <a:endParaRPr kumimoji="0" lang="en-US" altLang="de-DE" sz="800" b="0" i="0" u="none" strike="noStrike" kern="1200" cap="none" spc="0" normalizeH="0" baseline="0" noProof="0" dirty="0">
              <a:ln>
                <a:noFill/>
              </a:ln>
              <a:solidFill>
                <a:srgbClr val="1A1D24">
                  <a:lumMod val="75000"/>
                  <a:lumOff val="2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273CDE-6E61-BCBE-D175-3593ED43AB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9" b="12459"/>
          <a:stretch/>
        </p:blipFill>
        <p:spPr>
          <a:xfrm>
            <a:off x="-2022644" y="2215138"/>
            <a:ext cx="1820883" cy="1822871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28B457-02FA-1EB6-17D1-02206009976F}"/>
              </a:ext>
            </a:extLst>
          </p:cNvPr>
          <p:cNvSpPr txBox="1"/>
          <p:nvPr/>
        </p:nvSpPr>
        <p:spPr>
          <a:xfrm>
            <a:off x="-1920764" y="1555844"/>
            <a:ext cx="1622559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Raksha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09632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543DB513-448B-4DA7-BCBE-3D3DD89E361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543DB513-448B-4DA7-BCBE-3D3DD89E3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D06B833-7418-4F7D-B579-4AAFCAB02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7816931" y="2223722"/>
            <a:ext cx="2239248" cy="2231136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EA9EB2-30F5-419F-B632-9661D2AEA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4553248" y="2223722"/>
            <a:ext cx="3083554" cy="3072384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926B-5BC4-4592-80B9-1852F9342B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6736"/>
          <a:stretch/>
        </p:blipFill>
        <p:spPr>
          <a:xfrm>
            <a:off x="10236308" y="2226938"/>
            <a:ext cx="1822715" cy="1819656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5A9C6E-5DCB-4164-A02A-B7DEA9BBB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9" b="12459"/>
          <a:stretch/>
        </p:blipFill>
        <p:spPr>
          <a:xfrm>
            <a:off x="12621715" y="2215138"/>
            <a:ext cx="1820883" cy="1822871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7EC9C-7D9F-4601-9EFA-68186FA37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2138231" y="2215138"/>
            <a:ext cx="2234888" cy="2231136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30AF-AF43-4AA8-8123-82B4D83D41EF}"/>
              </a:ext>
            </a:extLst>
          </p:cNvPr>
          <p:cNvSpPr txBox="1"/>
          <p:nvPr/>
        </p:nvSpPr>
        <p:spPr>
          <a:xfrm>
            <a:off x="5713350" y="1441318"/>
            <a:ext cx="763351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98398-D37C-48F7-AFB4-61414B26E841}"/>
              </a:ext>
            </a:extLst>
          </p:cNvPr>
          <p:cNvSpPr txBox="1"/>
          <p:nvPr/>
        </p:nvSpPr>
        <p:spPr>
          <a:xfrm>
            <a:off x="8645258" y="1564429"/>
            <a:ext cx="572593" cy="246221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Rishab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9B4D-14D3-4EBB-B0AD-A4BE4C136E58}"/>
              </a:ext>
            </a:extLst>
          </p:cNvPr>
          <p:cNvSpPr txBox="1"/>
          <p:nvPr/>
        </p:nvSpPr>
        <p:spPr>
          <a:xfrm>
            <a:off x="10420422" y="1564429"/>
            <a:ext cx="1447832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Ashwin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5090-E87B-41DF-B5F9-2F676D0D45F4}"/>
              </a:ext>
            </a:extLst>
          </p:cNvPr>
          <p:cNvSpPr txBox="1"/>
          <p:nvPr/>
        </p:nvSpPr>
        <p:spPr>
          <a:xfrm>
            <a:off x="791021" y="1564429"/>
            <a:ext cx="513282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Raksha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7501-9DA4-432E-82D4-DD267AC62F06}"/>
              </a:ext>
            </a:extLst>
          </p:cNvPr>
          <p:cNvSpPr txBox="1"/>
          <p:nvPr/>
        </p:nvSpPr>
        <p:spPr>
          <a:xfrm>
            <a:off x="2978959" y="1564429"/>
            <a:ext cx="562976" cy="246221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Rutuja</a:t>
            </a:r>
            <a:endParaRPr kumimoji="0" lang="en-US" altLang="de-DE" sz="1000" b="0" i="0" u="none" strike="noStrike" kern="1200" cap="none" spc="0" normalizeH="0" baseline="0" noProof="0" dirty="0">
              <a:ln>
                <a:noFill/>
              </a:ln>
              <a:solidFill>
                <a:srgbClr val="353B48">
                  <a:lumMod val="60000"/>
                  <a:lumOff val="40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BDE69D-DFB6-48BB-8ACC-6287EE374207}"/>
              </a:ext>
            </a:extLst>
          </p:cNvPr>
          <p:cNvSpPr txBox="1"/>
          <p:nvPr/>
        </p:nvSpPr>
        <p:spPr>
          <a:xfrm>
            <a:off x="13241144" y="1564429"/>
            <a:ext cx="513282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Raksha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D958FC-545F-18F1-5BBF-467DA6985E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9" b="12459"/>
          <a:stretch/>
        </p:blipFill>
        <p:spPr>
          <a:xfrm>
            <a:off x="137219" y="2223722"/>
            <a:ext cx="1820883" cy="1822871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100A38-FFD0-62EE-ED83-FC0FDD148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6736"/>
          <a:stretch/>
        </p:blipFill>
        <p:spPr>
          <a:xfrm>
            <a:off x="-2096365" y="2228766"/>
            <a:ext cx="1820883" cy="1817827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E13FAD-5DF1-1B9D-7E46-EC3CC63C7D53}"/>
              </a:ext>
            </a:extLst>
          </p:cNvPr>
          <p:cNvSpPr txBox="1"/>
          <p:nvPr/>
        </p:nvSpPr>
        <p:spPr>
          <a:xfrm>
            <a:off x="-1446573" y="1569472"/>
            <a:ext cx="521298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Ashwin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436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543DB513-448B-4DA7-BCBE-3D3DD89E361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543DB513-448B-4DA7-BCBE-3D3DD89E3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07EA9EB2-30F5-419F-B632-9661D2AEA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7813818" y="2215138"/>
            <a:ext cx="2239563" cy="2231450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5A9C6E-5DCB-4164-A02A-B7DEA9BBB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9" b="12459"/>
          <a:stretch/>
        </p:blipFill>
        <p:spPr>
          <a:xfrm>
            <a:off x="2141256" y="2223722"/>
            <a:ext cx="2228703" cy="2231136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7EC9C-7D9F-4601-9EFA-68186FA373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/>
        </p:blipFill>
        <p:spPr>
          <a:xfrm>
            <a:off x="4553113" y="2221187"/>
            <a:ext cx="3077551" cy="307238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30AF-AF43-4AA8-8123-82B4D83D41EF}"/>
              </a:ext>
            </a:extLst>
          </p:cNvPr>
          <p:cNvSpPr txBox="1"/>
          <p:nvPr/>
        </p:nvSpPr>
        <p:spPr>
          <a:xfrm>
            <a:off x="5660521" y="1441318"/>
            <a:ext cx="862737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5F6F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Rutuja</a:t>
            </a:r>
            <a:endParaRPr kumimoji="0" lang="en-US" altLang="de-DE" sz="1800" b="0" i="0" u="none" strike="noStrike" kern="1200" cap="none" spc="0" normalizeH="0" baseline="0" noProof="0" dirty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98398-D37C-48F7-AFB4-61414B26E841}"/>
              </a:ext>
            </a:extLst>
          </p:cNvPr>
          <p:cNvSpPr txBox="1"/>
          <p:nvPr/>
        </p:nvSpPr>
        <p:spPr>
          <a:xfrm>
            <a:off x="8678119" y="1564429"/>
            <a:ext cx="506870" cy="246221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Ritica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9B4D-14D3-4EBB-B0AD-A4BE4C136E58}"/>
              </a:ext>
            </a:extLst>
          </p:cNvPr>
          <p:cNvSpPr txBox="1"/>
          <p:nvPr/>
        </p:nvSpPr>
        <p:spPr>
          <a:xfrm>
            <a:off x="10896514" y="1564429"/>
            <a:ext cx="495649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Rishab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5090-E87B-41DF-B5F9-2F676D0D45F4}"/>
              </a:ext>
            </a:extLst>
          </p:cNvPr>
          <p:cNvSpPr txBox="1"/>
          <p:nvPr/>
        </p:nvSpPr>
        <p:spPr>
          <a:xfrm>
            <a:off x="787013" y="1564429"/>
            <a:ext cx="521298" cy="21544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1A1D24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Ashwin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7501-9DA4-432E-82D4-DD267AC62F06}"/>
              </a:ext>
            </a:extLst>
          </p:cNvPr>
          <p:cNvSpPr txBox="1"/>
          <p:nvPr/>
        </p:nvSpPr>
        <p:spPr>
          <a:xfrm>
            <a:off x="2962126" y="1564429"/>
            <a:ext cx="596638" cy="246221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53B48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Raksha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5DBAE0-B30D-426D-98DC-B5C20F4889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6" b="16736"/>
          <a:stretch/>
        </p:blipFill>
        <p:spPr>
          <a:xfrm>
            <a:off x="134583" y="2215138"/>
            <a:ext cx="1820883" cy="1817827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B5E58F-764B-41E9-B2BA-D2E48A412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b="12636"/>
          <a:stretch/>
        </p:blipFill>
        <p:spPr>
          <a:xfrm>
            <a:off x="10236534" y="2223722"/>
            <a:ext cx="1820883" cy="1814287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3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11" y="929683"/>
            <a:ext cx="8549189" cy="5704640"/>
          </a:xfrm>
          <a:custGeom>
            <a:avLst/>
            <a:gdLst/>
            <a:ahLst/>
            <a:cxnLst/>
            <a:rect l="l" t="t" r="r" b="b"/>
            <a:pathLst>
              <a:path w="12823783" h="8556960">
                <a:moveTo>
                  <a:pt x="0" y="0"/>
                </a:moveTo>
                <a:lnTo>
                  <a:pt x="12823783" y="0"/>
                </a:lnTo>
                <a:lnTo>
                  <a:pt x="12823783" y="8556960"/>
                </a:lnTo>
                <a:lnTo>
                  <a:pt x="0" y="8556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7615618" y="245721"/>
            <a:ext cx="4197509" cy="6612279"/>
          </a:xfrm>
          <a:custGeom>
            <a:avLst/>
            <a:gdLst/>
            <a:ahLst/>
            <a:cxnLst/>
            <a:rect l="l" t="t" r="r" b="b"/>
            <a:pathLst>
              <a:path w="6296264" h="9918418">
                <a:moveTo>
                  <a:pt x="0" y="0"/>
                </a:moveTo>
                <a:lnTo>
                  <a:pt x="6296264" y="0"/>
                </a:lnTo>
                <a:lnTo>
                  <a:pt x="6296264" y="9918418"/>
                </a:lnTo>
                <a:lnTo>
                  <a:pt x="0" y="991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15983" y="2323997"/>
            <a:ext cx="3611763" cy="3611749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8438" r="-8438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3100" y="1747151"/>
            <a:ext cx="5686987" cy="369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5"/>
              </a:lnSpc>
            </a:pPr>
            <a:r>
              <a:rPr lang="en-US" sz="2000">
                <a:solidFill>
                  <a:srgbClr val="352F27"/>
                </a:solidFill>
                <a:latin typeface="Poppins"/>
              </a:rPr>
              <a:t> 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I'm Rishab, a 24-year-old with a passion for aeromodelling. I'm currently pursuing a Master's in Business Analytics. But when I'm not immersed in numbers, you'll find me </a:t>
            </a:r>
            <a:r>
              <a:rPr lang="en-US" sz="2000" dirty="0" err="1">
                <a:solidFill>
                  <a:srgbClr val="352F27"/>
                </a:solidFill>
                <a:latin typeface="Poppins"/>
              </a:rPr>
              <a:t>geeking</a:t>
            </a:r>
            <a:r>
              <a:rPr lang="en-US" sz="2000" dirty="0">
                <a:solidFill>
                  <a:srgbClr val="352F27"/>
                </a:solidFill>
                <a:latin typeface="Poppins"/>
              </a:rPr>
              <a:t> out at events like Comic Cons.</a:t>
            </a:r>
            <a:r>
              <a:rPr lang="en-US" sz="2000">
                <a:solidFill>
                  <a:srgbClr val="352F27"/>
                </a:solidFill>
                <a:latin typeface="Poppins"/>
              </a:rPr>
              <a:t> </a:t>
            </a:r>
            <a:endParaRPr lang="en-US" sz="2000" dirty="0">
              <a:solidFill>
                <a:srgbClr val="352F27"/>
              </a:solidFill>
              <a:latin typeface="Poppins"/>
            </a:endParaRPr>
          </a:p>
          <a:p>
            <a:pPr>
              <a:lnSpc>
                <a:spcPts val="2925"/>
              </a:lnSpc>
            </a:pPr>
            <a:endParaRPr lang="en-US" sz="2000" dirty="0">
              <a:solidFill>
                <a:srgbClr val="352F27"/>
              </a:solidFill>
              <a:latin typeface="Poppins"/>
            </a:endParaRPr>
          </a:p>
          <a:p>
            <a:pPr>
              <a:lnSpc>
                <a:spcPts val="2925"/>
              </a:lnSpc>
            </a:pPr>
            <a:r>
              <a:rPr lang="en-US" sz="2000" dirty="0">
                <a:solidFill>
                  <a:srgbClr val="352F27"/>
                </a:solidFill>
                <a:latin typeface="Poppins"/>
              </a:rPr>
              <a:t>I've had the privilege of interning at DRDO (Defense Research and Development Organization), where I got a taste of cutting-edge tech.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15983" y="5891296"/>
            <a:ext cx="3611763" cy="37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66">
                <a:solidFill>
                  <a:srgbClr val="352F27"/>
                </a:solidFill>
                <a:latin typeface="Canva Sans"/>
              </a:rPr>
              <a:t>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_ZcveFcTuSouPSNhUDFiQ"/>
</p:tagLst>
</file>

<file path=ppt/theme/theme1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09A9FD79-4AD2-4296-A2DD-9F92A25C9D11}" vid="{BFDEAB75-776D-4FD4-B1CD-15298D2A28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evel up! PowerPoint">
    <a:dk1>
      <a:srgbClr val="353B48"/>
    </a:dk1>
    <a:lt1>
      <a:srgbClr val="F5F6FA"/>
    </a:lt1>
    <a:dk2>
      <a:srgbClr val="1A1D24"/>
    </a:dk2>
    <a:lt2>
      <a:srgbClr val="FFFFFF"/>
    </a:lt2>
    <a:accent1>
      <a:srgbClr val="00A8FF"/>
    </a:accent1>
    <a:accent2>
      <a:srgbClr val="FBC531"/>
    </a:accent2>
    <a:accent3>
      <a:srgbClr val="4CD137"/>
    </a:accent3>
    <a:accent4>
      <a:srgbClr val="E84118"/>
    </a:accent4>
    <a:accent5>
      <a:srgbClr val="7F8FA1"/>
    </a:accent5>
    <a:accent6>
      <a:srgbClr val="273C75"/>
    </a:accent6>
    <a:hlink>
      <a:srgbClr val="5B5B5B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6C146718A44747B3E6B8C6BEF206CB" ma:contentTypeVersion="3" ma:contentTypeDescription="Create a new document." ma:contentTypeScope="" ma:versionID="8abcadb4a6a7216dcab6b7d3c1dde1ac">
  <xsd:schema xmlns:xsd="http://www.w3.org/2001/XMLSchema" xmlns:xs="http://www.w3.org/2001/XMLSchema" xmlns:p="http://schemas.microsoft.com/office/2006/metadata/properties" xmlns:ns2="2b6b679a-303a-4033-ba1f-c42228318895" targetNamespace="http://schemas.microsoft.com/office/2006/metadata/properties" ma:root="true" ma:fieldsID="bc900d66168c3e4a306006dc1fc9acf5" ns2:_="">
    <xsd:import namespace="2b6b679a-303a-4033-ba1f-c42228318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6b679a-303a-4033-ba1f-c422283188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8BD59F-F7C7-4625-807E-FE25656645DE}"/>
</file>

<file path=customXml/itemProps2.xml><?xml version="1.0" encoding="utf-8"?>
<ds:datastoreItem xmlns:ds="http://schemas.openxmlformats.org/officeDocument/2006/customXml" ds:itemID="{10AABB01-6555-4236-8A99-F049F23C1BDE}"/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1113</Words>
  <Application>Microsoft Office PowerPoint</Application>
  <PresentationFormat>Widescreen</PresentationFormat>
  <Paragraphs>221</Paragraphs>
  <Slides>35</Slides>
  <Notes>12</Notes>
  <HiddenSlides>5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Canva Sans</vt:lpstr>
      <vt:lpstr>Montserrat</vt:lpstr>
      <vt:lpstr>Montserrat Bold</vt:lpstr>
      <vt:lpstr>Montserrat Heavy</vt:lpstr>
      <vt:lpstr>Poppins</vt:lpstr>
      <vt:lpstr>Segoe UI Black</vt:lpstr>
      <vt:lpstr>Segoe UI Semibold</vt:lpstr>
      <vt:lpstr>Level up! PowerPoint</vt:lpstr>
      <vt:lpstr>think-cell Slide</vt:lpstr>
      <vt:lpstr>PowerPoint Presentation</vt:lpstr>
      <vt:lpstr>PROJECT AT A GLANCE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Rishab Raj</dc:creator>
  <cp:lastModifiedBy>Rishab Raj</cp:lastModifiedBy>
  <cp:revision>2</cp:revision>
  <dcterms:created xsi:type="dcterms:W3CDTF">2023-10-09T15:37:18Z</dcterms:created>
  <dcterms:modified xsi:type="dcterms:W3CDTF">2023-10-12T17:53:22Z</dcterms:modified>
</cp:coreProperties>
</file>